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700" r:id="rId6"/>
  </p:sldMasterIdLst>
  <p:notesMasterIdLst>
    <p:notesMasterId r:id="rId52"/>
  </p:notesMasterIdLst>
  <p:handoutMasterIdLst>
    <p:handoutMasterId r:id="rId53"/>
  </p:handoutMasterIdLst>
  <p:sldIdLst>
    <p:sldId id="315" r:id="rId7"/>
    <p:sldId id="256" r:id="rId8"/>
    <p:sldId id="397" r:id="rId9"/>
    <p:sldId id="340" r:id="rId10"/>
    <p:sldId id="417" r:id="rId11"/>
    <p:sldId id="257" r:id="rId12"/>
    <p:sldId id="416" r:id="rId13"/>
    <p:sldId id="418" r:id="rId14"/>
    <p:sldId id="405" r:id="rId15"/>
    <p:sldId id="406" r:id="rId16"/>
    <p:sldId id="419" r:id="rId17"/>
    <p:sldId id="382" r:id="rId18"/>
    <p:sldId id="381" r:id="rId19"/>
    <p:sldId id="383" r:id="rId20"/>
    <p:sldId id="431" r:id="rId21"/>
    <p:sldId id="398" r:id="rId22"/>
    <p:sldId id="396" r:id="rId23"/>
    <p:sldId id="394" r:id="rId24"/>
    <p:sldId id="395" r:id="rId25"/>
    <p:sldId id="392" r:id="rId26"/>
    <p:sldId id="393" r:id="rId27"/>
    <p:sldId id="432" r:id="rId28"/>
    <p:sldId id="391" r:id="rId29"/>
    <p:sldId id="420" r:id="rId30"/>
    <p:sldId id="427" r:id="rId31"/>
    <p:sldId id="385" r:id="rId32"/>
    <p:sldId id="384" r:id="rId33"/>
    <p:sldId id="429" r:id="rId34"/>
    <p:sldId id="400" r:id="rId35"/>
    <p:sldId id="399" r:id="rId36"/>
    <p:sldId id="428" r:id="rId37"/>
    <p:sldId id="401" r:id="rId38"/>
    <p:sldId id="426" r:id="rId39"/>
    <p:sldId id="402" r:id="rId40"/>
    <p:sldId id="413" r:id="rId41"/>
    <p:sldId id="430" r:id="rId42"/>
    <p:sldId id="424" r:id="rId43"/>
    <p:sldId id="423" r:id="rId44"/>
    <p:sldId id="425" r:id="rId45"/>
    <p:sldId id="414" r:id="rId46"/>
    <p:sldId id="421" r:id="rId47"/>
    <p:sldId id="411" r:id="rId48"/>
    <p:sldId id="422" r:id="rId49"/>
    <p:sldId id="433" r:id="rId50"/>
    <p:sldId id="434" r:id="rId51"/>
  </p:sldIdLst>
  <p:sldSz cx="12192000" cy="6858000"/>
  <p:notesSz cx="6888163" cy="10018713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A5C"/>
    <a:srgbClr val="E85F0A"/>
    <a:srgbClr val="97BDFB"/>
    <a:srgbClr val="97A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66" autoAdjust="0"/>
    <p:restoredTop sz="96433" autoAdjust="0"/>
  </p:normalViewPr>
  <p:slideViewPr>
    <p:cSldViewPr snapToGrid="0">
      <p:cViewPr varScale="1">
        <p:scale>
          <a:sx n="117" d="100"/>
          <a:sy n="117" d="100"/>
        </p:scale>
        <p:origin x="595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pPr rtl="0"/>
            <a:fld id="{B0D4B994-F8A5-4F6C-BC10-F5978E10DCD4}" type="datetime1">
              <a:rPr lang="pt-BR" smtClean="0"/>
              <a:t>28/11/2023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pPr rtl="0"/>
            <a:fld id="{7AF8A362-CAFC-4987-9A50-47570528395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pPr rtl="0"/>
            <a:fld id="{94048624-CD71-4B9F-8F11-0580C3347362}" type="datetime1">
              <a:rPr lang="pt-BR" smtClean="0"/>
              <a:t>28/11/2023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pPr rtl="0"/>
            <a:fld id="{54EEB602-95FC-483A-B12D-216A7AD7EA2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2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48624-CD71-4B9F-8F11-0580C3347362}" type="datetime1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28/11/2023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EEB602-95FC-483A-B12D-216A7AD7EA2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59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82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8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0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11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825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048624-CD71-4B9F-8F11-0580C3347362}" type="datetime1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570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24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47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4048624-CD71-4B9F-8F11-0580C3347362}" type="datetime1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3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:notes"/>
          <p:cNvSpPr txBox="1">
            <a:spLocks noGrp="1"/>
          </p:cNvSpPr>
          <p:nvPr>
            <p:ph type="body" idx="1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11" name="Google Shape;411;p3:notes"/>
          <p:cNvSpPr txBox="1">
            <a:spLocks noGrp="1"/>
          </p:cNvSpPr>
          <p:nvPr>
            <p:ph type="sldNum" idx="12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b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41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48282" rIns="96591" bIns="48282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13/01/2023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09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tângulo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sz="4400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5" name="Subtítulo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Clique para adicionar um subtítulo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pt-BR"/>
              <a:t>Título da Apresentação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1" name="Espaço Reservado para Data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algn="l" rtl="0"/>
            <a:r>
              <a:rPr lang="pt-B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1/2/20XX</a:t>
            </a:r>
            <a:endParaRPr lang="pt-BR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Espaço Reservado para o Número do Slide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‹nº›</a:t>
            </a:fld>
            <a:endParaRPr lang="pt-BR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Espaço Reservado para Imagem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Espaço Reservado para Rodapé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Data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2" name="Espaço Reservado para o Número do Slide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Espaço Reservado para Rodapé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Espaço Reservado para Data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1" name="Espaço Reservado para o Número do Slide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Espaço Reservado para Imagem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24" name="Espaço Reservado para Imagem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25" name="Espaço Reservado para Imagem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25" name="Espaço Reservado para Imagem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24" name="Espaço Reservado para Imagem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17" name="Espaço Reservado para Rodapé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Espaço Reservado para Data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0" name="Espaço Reservado para o Número do Slide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" name="Google Shape;21;p27"/>
          <p:cNvSpPr/>
          <p:nvPr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" name="Google Shape;22;p27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" name="Google Shape;23;p27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7"/>
          <p:cNvSpPr/>
          <p:nvPr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" name="Google Shape;28;p27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" name="Google Shape;29;p27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" name="Google Shape;30;p27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810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95719-68C9-069D-4645-BCB9C360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026663-B430-D4A3-0A32-A85CE6E6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23E198-D718-CF56-360E-6991B62A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9874-F322-4C41-9DD1-E62C57068847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2D5E79-1AAE-FD26-1E90-E519816A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B4FF6C-70EB-6788-34DC-DB797375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20271-0E06-477B-B4EB-B901AADB8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331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B7952-041E-F5BF-3BDD-4E4149EE2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967C7-21DA-9157-225C-A102B6C57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025FC8-427B-C0BC-CF34-80F8AC92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911AB3-871D-7712-DE83-442390B9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756C19-02E6-5876-3D7D-51E79E49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5902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6CF0E-F164-2EE4-18C4-2C3FCF62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A3270-91BB-5ADB-280F-2998EF51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B63438-FD60-E40B-47ED-12D1E62F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31D5-2755-4065-BBCA-A105FF26FD99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55F5FB-4A99-BBB7-079A-B723F8E8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173E96-814E-6059-AE25-2A29462B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04-58A1-3541-8829-42CC5C0A797C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9">
            <a:extLst>
              <a:ext uri="{FF2B5EF4-FFF2-40B4-BE49-F238E27FC236}">
                <a16:creationId xmlns:a16="http://schemas.microsoft.com/office/drawing/2014/main" id="{ECE49AA8-2016-2555-BAC8-C5B231690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9318" y="6178987"/>
            <a:ext cx="1586663" cy="5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14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1CA6-9671-FB36-C514-AF4FCCA6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25383-D199-7DD3-8259-213C7786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210767-F9B1-B197-C330-C53C59C6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D2AFD7-6179-81C0-05E9-DC50CADD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BFEE79-BE15-D510-7C04-BE427E02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0051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039AA-4F50-44C9-8859-051EEEF1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55BE4-7BCA-FC0B-2E89-C40395123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AB4D5C-409A-CF57-F537-6F7746876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D3BF71-CBF1-F662-27BF-225CB14F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1B4255-926B-9985-DAFC-4D51C378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763379-6116-0F96-3718-7AC9DE2F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83672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tângulo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Rodapé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Espaço Reservado para Data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0" name="Espaço Reservado para o Número do Slide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E972-E8FA-54F9-2EC8-6FD65D8B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B49BE0-F3EF-7ABC-E4C2-089E9FDF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64340B-2628-ED7D-A82E-A8C42B28D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15EAD4-E482-3830-FE57-FCE9C2BD6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F88AD7-9C97-F134-D449-DEFA94ED0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80842F-38CB-41E4-4050-983D02D6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46AD5AC-8B8A-C149-33F7-52380F3F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C9AC03-AEB1-5E2C-80BF-3CEF05A7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568876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AC0A3-7D02-2569-1611-ED5B945E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49C951-475A-2BEC-7839-81A8B231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3910-BEA8-2942-A122-45CBE01628F3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1843F3-B4BD-2130-D17F-68086517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890CA5-0DAF-7C81-729C-7F43313B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04-58A1-3541-8829-42CC5C0A79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086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9D3B88-5589-DDA3-1ED2-748986A5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3910-BEA8-2942-A122-45CBE01628F3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F848204-7014-E263-D417-52FA6653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4EF663-A16A-8318-39A5-4CFCCE1C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04-58A1-3541-8829-42CC5C0A79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729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57794-2F2D-EBD6-EC91-01016A98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8B0EA-AE5C-E068-D02D-4942483B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3FE7C7-F263-C511-6A39-F40FE01D2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7AD364-308D-FADC-6BB6-19562ECA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0CA7E7-B120-2383-B5F3-9D046005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93736A-95EE-1EF2-BE4B-0AD649A6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493356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DCA76-6D23-A33D-ED25-81B40154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9DCAEA6-38D5-6CD0-2C30-9772AC542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1B1242-319A-6FF3-B994-742CD914B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763472-2B2E-CE20-0E50-FD8D6B9B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949EFD-0E84-BA6B-4B4C-B0A3FD11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201ED6-9643-D3B8-2201-F4C683AB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5971218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7825A-9922-D007-A1DB-E0FBD3A8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75A41C-4CA8-E918-D428-4C6A03AFD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4B58D-8C49-3054-C7AC-9D587973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94A738-D44F-7792-2611-17AC5B7F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118522-C5F8-919B-CBF2-A81E7D3E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269026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B1FAA6-49A6-6832-88EA-3B4447A52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89E6C0-1020-9C7F-920D-C96491145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34676-6200-4D28-6C99-085CEDAA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530B10-3D3C-1E4D-28A2-5270168D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303A9-6663-FD43-0D35-FBD774AD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376388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tângulo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sz="4400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5" name="Subtítulo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Clique para adicionar um subtítulo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pt-BR"/>
              <a:t>Título da Apresentação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1" name="Espaço Reservado para Data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algn="l" rtl="0"/>
            <a:r>
              <a:rPr lang="pt-B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1/2/20XX</a:t>
            </a:r>
            <a:endParaRPr lang="pt-BR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Espaço Reservado para o Número do Slide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‹nº›</a:t>
            </a:fld>
            <a:endParaRPr lang="pt-BR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Espaço Reservado para Imagem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2913212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Espaço Reservado para Imagem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24" name="Espaço Reservado para Imagem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25" name="Espaço Reservado para Imagem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imagem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990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Espaço Reservado para Rodapé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Data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2" name="Espaço Reservado para o Número do Slide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984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5" name="Espaço Reservado para Imagem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4" name="Espaço Reservado para Imagem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pt-BR">
                <a:solidFill>
                  <a:schemeClr val="tx2"/>
                </a:solidFill>
              </a:rPr>
              <a:t>1/2/20XX</a:t>
            </a:r>
            <a:endParaRPr lang="pt-BR" dirty="0"/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tângulo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Espaço Reservado para Rodapé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20" name="Espaço Reservado para Data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1" name="Espaço Reservado para o Número do Slide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677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Rodapé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6" name="Espaço Reservado para Data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089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4162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Espaço Reservado para Rodapé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Espaço Reservado para Data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1" name="Espaço Reservado para o Número do Slide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877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tângulo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Espaço Reservado para Rodapé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34" name="Espaço Reservado para Data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35" name="Espaço Reservado para o Número do Slide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5275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25" name="Espaço Reservado para Imagem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24" name="Espaço Reservado para Imagem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17" name="Espaço Reservado para Rodapé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Espaço Reservado para Data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0" name="Espaço Reservado para o Número do Slide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8617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851B8-04B4-B699-D807-3A289947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BF8829-66E0-650A-11BE-7FC55F27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3C5AA7-A2C1-E336-0601-44F7F973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415A56-6FD0-F0DA-6E8B-8C14A27A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1A0F98-E988-F482-F3CB-FD71B4DF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10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2F62E-D186-438B-ECAA-6616E70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F60DC-D2D6-1C55-E514-5C6B8061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B966EB-2EC5-CA1A-145B-EB6604E3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B48B3B-6FDA-2209-0DCD-5B73D53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75718D-E5F8-6D66-4213-E50B5256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6164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7E23A-7BD1-E384-A228-3E171D23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1BF6C6-0D5A-8E9D-E3CA-895345E6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D915EF-4A19-8606-FBCD-FA14EDDD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CEBAD3-9D63-866F-76F5-9D5C88C9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C36691-FF6B-A311-F895-37AECD9D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567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7B621-7DD3-48EF-CAE1-744CF494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88CC38-DBB3-9CD6-CDD4-7ADD670D7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C4C8BD-D0F0-FF62-52FD-F5C5CE6DB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5EF720-1A42-4F75-DEC2-E2805AEB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85815D-471E-FBC2-2924-82C80940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5366EB-86BE-A575-849A-E58EF7E7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76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sz="3600" b="1" cap="none">
                <a:solidFill>
                  <a:schemeClr val="tx2"/>
                </a:solidFill>
              </a:rPr>
              <a:t>Clique para adicionar um título</a:t>
            </a:r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pt-BR" sz="2000">
                <a:solidFill>
                  <a:schemeClr val="tx2"/>
                </a:solidFill>
              </a:rPr>
              <a:t>Clique para adicionar um subtítulo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0" name="Espaço Reservado para Imagem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440E2-8E02-470A-171C-2299FC19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D24686-890A-A847-EB98-4C17E9290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7E7840-9039-6E33-7B81-A45DD315D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645C695-44A7-2BF3-3B87-F59A63715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F1B001-1E9F-0D51-9D8E-B6CC13444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68B395-64F5-0C4B-A14A-C6B70ED1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0233D67-935E-84BA-CB40-5FCCC313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056393-A619-FB18-7E2E-B6758DFF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912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89E94-D98C-6411-3CE5-54AFCD7D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DAC010-9D54-CE6B-099C-B5CB7394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53D05C-7CEE-F994-41E2-3502C1D6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1813F4-C15F-2EC0-968F-53260391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443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EB3B1F-A301-46F9-F3B7-35C6BD7F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D92B3D-585A-8BB0-21BB-4FA0668F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729488-FAD9-3881-E4CE-CED7EA17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585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ECC8C-C19A-5F43-4226-759F18E6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E89521-6249-5E36-31A6-60FC8B90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7B9D5D-154F-74B3-97EC-8F4AA955B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5AE649-2878-3EED-EE35-98DA687A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D72692-B114-87C9-BBD9-7A2BB809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4A3C41-660D-0909-E57C-E13BE111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211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CF4F3-E208-D2E6-8048-905647DE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7116CA-05EF-75BC-8A7D-23ED6697A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FACB18-AB27-27C3-4DB7-262A0BBDA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3FD244-2DAB-9BA2-78C0-8603B796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0282ED-7F97-0908-792C-F1190943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8B7F24-579B-F26B-F595-81A9FAA9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4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F76C6-C197-D611-9E2F-2D6F9DDF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FE9327-C439-C844-2913-82176232E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821442-35A7-4894-6472-9A15A284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63E89-DBE7-1702-17E8-E98A4114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252ED5-28F2-2CF1-4485-3899AB3F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3906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B35595-F8A5-49F3-986D-D3ED1BA00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E26B28-D6CF-67B0-07F8-7EAB998B1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04C499-320D-F148-529C-FC56C645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9A954-70EF-38E8-6880-A3D429AC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488468-4FAD-8638-26B0-30C1FCA1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715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tângulo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sz="4400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5" name="Subtítulo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Clique para adicionar um subtítulo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pt-BR" dirty="0"/>
              <a:t>Título da Apresentação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1" name="Espaço Reservado para Data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algn="l" rtl="0"/>
            <a:r>
              <a:rPr lang="pt-BR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1/2/20XX</a:t>
            </a:r>
          </a:p>
        </p:txBody>
      </p:sp>
      <p:sp>
        <p:nvSpPr>
          <p:cNvPr id="62" name="Espaço Reservado para o Número do Slide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‹nº›</a:t>
            </a:fld>
            <a:endParaRPr lang="pt-BR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Espaço Reservado para Imagem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dirty="0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300347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0"/>
            <a:ext cx="12192000" cy="885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8796" y="256129"/>
            <a:ext cx="10013709" cy="432804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04321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pt-BR"/>
              <a:t> Clique para adicionar o texto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Espaço Reservado para Rodapé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Título da Apresentação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Data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dirty="0"/>
              <a:t>1/2/20XX</a:t>
            </a:r>
          </a:p>
        </p:txBody>
      </p:sp>
      <p:sp>
        <p:nvSpPr>
          <p:cNvPr id="12" name="Espaço Reservado para o Número do Slide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684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tângulo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Espaço Reservado para Rodapé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20" name="Espaço Reservado para Data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1" name="Espaço Reservado para o Número do Slide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3" name="Espaço Reservado para Data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Rodapé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6" name="Espaço Reservado para Data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tângulo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Espaço Reservado para Rodapé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34" name="Espaço Reservado para Data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35" name="Espaço Reservado para o Número do Slide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tângulo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adicionar um título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98" r:id="rId14"/>
    <p:sldLayoutId id="2147483699" r:id="rId15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4C7DCE-82AB-F009-74F6-2EB44BFB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B4CCD0-1834-04E3-52AF-6235B2FD9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C52602-8A50-1C80-BA11-A8B5EB7A6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1/2/20XX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C9EE08-5ECB-03AB-1549-0D86C70DE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D026C-FFDE-54F3-B99A-1AEE8F429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07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EEC3F9C-8C08-BD0C-E55C-03093E90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F0B11D-14C4-7037-F5D9-8DAD1EF5E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5B694A-4744-E201-A775-1C1DA3B51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89E4B-BAB3-4794-9881-3B1A9BFD0E4C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A22371-B07F-DB99-88B3-AD748403D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A508E-F3E2-AC0B-5661-EB4BFA0DE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53326-7A69-43CA-BA38-9148B2B15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36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hyperlink" Target="https://dados.ons.org.br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Rio com pedras e água ao fundo">
            <a:extLst>
              <a:ext uri="{FF2B5EF4-FFF2-40B4-BE49-F238E27FC236}">
                <a16:creationId xmlns:a16="http://schemas.microsoft.com/office/drawing/2014/main" id="{907FA49A-E2C8-9747-4923-2479E7269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9000"/>
          </a:blip>
          <a:srcRect t="7324" b="16337"/>
          <a:stretch/>
        </p:blipFill>
        <p:spPr>
          <a:xfrm>
            <a:off x="0" y="-937000"/>
            <a:ext cx="12191999" cy="613845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42FF480-76F4-9542-AE5E-881F8E219EF5}"/>
              </a:ext>
            </a:extLst>
          </p:cNvPr>
          <p:cNvSpPr txBox="1">
            <a:spLocks/>
          </p:cNvSpPr>
          <p:nvPr/>
        </p:nvSpPr>
        <p:spPr>
          <a:xfrm>
            <a:off x="0" y="3272246"/>
            <a:ext cx="12192000" cy="192921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84C6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/>
                <a:ea typeface="Verdana" panose="020B0604030504040204" pitchFamily="34" charset="0"/>
              </a:rPr>
              <a:t>Valoração dos Serviços de Usinas Hidroelétricas e Proposições Comerciais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94" y="5439043"/>
            <a:ext cx="1957682" cy="126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A34B48-3410-C230-B0CC-39CA43A7BCEB}"/>
              </a:ext>
            </a:extLst>
          </p:cNvPr>
          <p:cNvSpPr txBox="1"/>
          <p:nvPr/>
        </p:nvSpPr>
        <p:spPr>
          <a:xfrm>
            <a:off x="161470" y="512703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Executoras:</a:t>
            </a:r>
          </a:p>
        </p:txBody>
      </p:sp>
      <p:pic>
        <p:nvPicPr>
          <p:cNvPr id="15" name="Picture 2" descr="C:\Users\rober\Downloads\Hedaidi.jpg">
            <a:extLst>
              <a:ext uri="{FF2B5EF4-FFF2-40B4-BE49-F238E27FC236}">
                <a16:creationId xmlns:a16="http://schemas.microsoft.com/office/drawing/2014/main" id="{4DFDD920-7B06-CE91-E6A3-CBB086908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06" y="5526404"/>
            <a:ext cx="2536968" cy="112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F35194-095C-7E0B-7F2C-7BD9BFFD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88" y="5433865"/>
            <a:ext cx="1641024" cy="1282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Subtítulo 7">
            <a:extLst>
              <a:ext uri="{FF2B5EF4-FFF2-40B4-BE49-F238E27FC236}">
                <a16:creationId xmlns:a16="http://schemas.microsoft.com/office/drawing/2014/main" id="{E7AC0C94-7B9A-BB50-30EB-A0482699CDA4}"/>
              </a:ext>
            </a:extLst>
          </p:cNvPr>
          <p:cNvSpPr txBox="1">
            <a:spLocks/>
          </p:cNvSpPr>
          <p:nvPr/>
        </p:nvSpPr>
        <p:spPr>
          <a:xfrm>
            <a:off x="7746274" y="4753534"/>
            <a:ext cx="4445725" cy="447924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Corbel" panose="020B0503020204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Projeto P&amp;D PD-00403-0055-2022</a:t>
            </a:r>
          </a:p>
        </p:txBody>
      </p:sp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808B1CDD-36EB-89B1-28BC-808CE5146A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44" b="16537"/>
          <a:stretch/>
        </p:blipFill>
        <p:spPr>
          <a:xfrm>
            <a:off x="3369170" y="5310740"/>
            <a:ext cx="1641024" cy="1476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FED2FF2-0B8E-2639-881A-06D8231D6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938" y="5653020"/>
            <a:ext cx="1807314" cy="937973"/>
          </a:xfrm>
          <a:prstGeom prst="rect">
            <a:avLst/>
          </a:prstGeom>
        </p:spPr>
      </p:pic>
      <p:pic>
        <p:nvPicPr>
          <p:cNvPr id="20" name="Imagem 19" descr="Logotipo, nome da empresa&#10;&#10;Descrição gerada automaticamente">
            <a:extLst>
              <a:ext uri="{FF2B5EF4-FFF2-40B4-BE49-F238E27FC236}">
                <a16:creationId xmlns:a16="http://schemas.microsoft.com/office/drawing/2014/main" id="{F372E622-28A4-7F4E-ABBC-DA60CFF5B8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774"/>
          <a:stretch/>
        </p:blipFill>
        <p:spPr>
          <a:xfrm>
            <a:off x="0" y="444525"/>
            <a:ext cx="2600090" cy="12518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6A684FE-7CE6-B527-DEA0-DEC5E0BF8ABE}"/>
              </a:ext>
            </a:extLst>
          </p:cNvPr>
          <p:cNvSpPr txBox="1"/>
          <p:nvPr/>
        </p:nvSpPr>
        <p:spPr>
          <a:xfrm>
            <a:off x="0" y="1586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Proponente:</a:t>
            </a:r>
          </a:p>
        </p:txBody>
      </p:sp>
    </p:spTree>
    <p:extLst>
      <p:ext uri="{BB962C8B-B14F-4D97-AF65-F5344CB8AC3E}">
        <p14:creationId xmlns:p14="http://schemas.microsoft.com/office/powerpoint/2010/main" val="398879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Premissas e dados de entrada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10</a:t>
            </a:fld>
            <a:endParaRPr lang="pt-BR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46547"/>
              </p:ext>
            </p:extLst>
          </p:nvPr>
        </p:nvGraphicFramePr>
        <p:xfrm>
          <a:off x="648934" y="1782071"/>
          <a:ext cx="4584700" cy="1560195"/>
        </p:xfrm>
        <a:graphic>
          <a:graphicData uri="http://schemas.openxmlformats.org/drawingml/2006/table">
            <a:tbl>
              <a:tblPr/>
              <a:tblGrid>
                <a:gridCol w="199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 de carga [MWh/h]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SE/CO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Carga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38.475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38.353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Carga Máxima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52.889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6" name="Conector reto 15"/>
          <p:cNvCxnSpPr/>
          <p:nvPr/>
        </p:nvCxnSpPr>
        <p:spPr>
          <a:xfrm>
            <a:off x="0" y="3631222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83" y="1466352"/>
            <a:ext cx="4108423" cy="2088678"/>
          </a:xfrm>
          <a:prstGeom prst="rect">
            <a:avLst/>
          </a:prstGeom>
        </p:spPr>
      </p:pic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68801"/>
              </p:ext>
            </p:extLst>
          </p:nvPr>
        </p:nvGraphicFramePr>
        <p:xfrm>
          <a:off x="648934" y="3955782"/>
          <a:ext cx="4508500" cy="1773555"/>
        </p:xfrm>
        <a:graphic>
          <a:graphicData uri="http://schemas.openxmlformats.org/drawingml/2006/table">
            <a:tbl>
              <a:tblPr/>
              <a:tblGrid>
                <a:gridCol w="23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Marginal de Operação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SE/CO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mínimo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226,68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218,23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238,75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245,09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máximo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3.524,91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3.407,73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83" y="3794557"/>
            <a:ext cx="4108423" cy="2088679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648934" y="5820038"/>
            <a:ext cx="4847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75000"/>
                  </a:schemeClr>
                </a:solidFill>
              </a:rPr>
              <a:t>Nota: 2% dos dados faltantes. Dias faltantes retirados da análise</a:t>
            </a:r>
          </a:p>
        </p:txBody>
      </p:sp>
    </p:spTree>
    <p:extLst>
      <p:ext uri="{BB962C8B-B14F-4D97-AF65-F5344CB8AC3E}">
        <p14:creationId xmlns:p14="http://schemas.microsoft.com/office/powerpoint/2010/main" val="71622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dirty="0"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Resultados</a:t>
            </a:r>
          </a:p>
          <a:p>
            <a:pPr marL="74295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Modulação/sazonalização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Discussão</a:t>
            </a:r>
            <a:endParaRPr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00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69" y="235801"/>
            <a:ext cx="11969931" cy="935776"/>
          </a:xfrm>
        </p:spPr>
        <p:txBody>
          <a:bodyPr/>
          <a:lstStyle/>
          <a:p>
            <a:r>
              <a:rPr lang="pt-BR" sz="3200" dirty="0"/>
              <a:t>Jaguara: geração anual (realizada x modulada)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12</a:t>
            </a:fld>
            <a:endParaRPr lang="pt-BR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141830" y="1567785"/>
            <a:ext cx="958912" cy="559197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2019</a:t>
            </a:r>
            <a:endParaRPr lang="pt-BR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160689" y="3994019"/>
            <a:ext cx="1049101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2021</a:t>
            </a:r>
            <a:endParaRPr lang="pt-BR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6122535" y="1567785"/>
            <a:ext cx="992642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2020</a:t>
            </a:r>
            <a:endParaRPr lang="pt-BR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6141394" y="3994019"/>
            <a:ext cx="973783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2022</a:t>
            </a:r>
            <a:endParaRPr lang="pt-BR" b="1" dirty="0"/>
          </a:p>
        </p:txBody>
      </p:sp>
      <p:pic>
        <p:nvPicPr>
          <p:cNvPr id="1026" name="Picture 2" descr="G:\Meu Drive\!! Vida a dois\Rafa\ENGIE_2023\ResultadosModulacao_2019\geracoes_2019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3" y="1387546"/>
            <a:ext cx="3774017" cy="23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Meu Drive\!! Vida a dois\Rafa\ENGIE_2023\ResultadosModulacao_2020\geracoes_2020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7" y="1362146"/>
            <a:ext cx="3805360" cy="2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:\Meu Drive\!! Vida a dois\Rafa\ENGIE_2023\ResultadosModulacao_2021\geracoes_2021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4" y="3795714"/>
            <a:ext cx="3688688" cy="226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:\Meu Drive\!! Vida a dois\Rafa\ENGIE_2023\ResultadosModulacao_2022\geracoes_2022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7" y="3886199"/>
            <a:ext cx="3805360" cy="21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5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9" y="180644"/>
            <a:ext cx="11822804" cy="935776"/>
          </a:xfrm>
        </p:spPr>
        <p:txBody>
          <a:bodyPr/>
          <a:lstStyle/>
          <a:p>
            <a:r>
              <a:rPr lang="pt-BR" sz="2600" dirty="0"/>
              <a:t>Jaguara: benefícios mensais de modulação/sazonalização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13</a:t>
            </a:fld>
            <a:endParaRPr lang="pt-BR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3184998" y="1209460"/>
            <a:ext cx="929800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2019</a:t>
            </a:r>
            <a:endParaRPr lang="pt-BR" sz="1400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3203857" y="3620673"/>
            <a:ext cx="1005845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2021</a:t>
            </a:r>
            <a:endParaRPr lang="pt-BR" sz="1400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9165703" y="1209460"/>
            <a:ext cx="1073000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2020</a:t>
            </a:r>
            <a:endParaRPr lang="pt-BR" sz="1400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9184562" y="3620673"/>
            <a:ext cx="995545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2022</a:t>
            </a:r>
            <a:endParaRPr lang="pt-BR" sz="1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7" b="19235"/>
          <a:stretch/>
        </p:blipFill>
        <p:spPr>
          <a:xfrm>
            <a:off x="1427836" y="1654875"/>
            <a:ext cx="3919400" cy="189253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3" b="19333"/>
          <a:stretch/>
        </p:blipFill>
        <p:spPr>
          <a:xfrm>
            <a:off x="7380369" y="1654875"/>
            <a:ext cx="3849008" cy="18472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4" b="19693"/>
          <a:stretch/>
        </p:blipFill>
        <p:spPr>
          <a:xfrm>
            <a:off x="1423404" y="4031643"/>
            <a:ext cx="3923236" cy="18781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32" b="19673"/>
          <a:stretch/>
        </p:blipFill>
        <p:spPr>
          <a:xfrm>
            <a:off x="7379177" y="4050072"/>
            <a:ext cx="3850200" cy="184133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7007441" y="5891409"/>
            <a:ext cx="5184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rgbClr val="C00000"/>
                </a:solidFill>
              </a:rPr>
              <a:t>Nota: Em vermelho, tem-se o perfil do CMO médio mensal.</a:t>
            </a:r>
          </a:p>
        </p:txBody>
      </p: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98380" y="1412774"/>
          <a:ext cx="1164151" cy="2281625"/>
        </p:xfrm>
        <a:graphic>
          <a:graphicData uri="http://schemas.openxmlformats.org/drawingml/2006/table">
            <a:tbl>
              <a:tblPr/>
              <a:tblGrid>
                <a:gridCol w="46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9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/>
        </p:nvGraphicFramePr>
        <p:xfrm>
          <a:off x="6139544" y="1412775"/>
          <a:ext cx="1158723" cy="2282270"/>
        </p:xfrm>
        <a:graphic>
          <a:graphicData uri="http://schemas.openxmlformats.org/drawingml/2006/table">
            <a:tbl>
              <a:tblPr/>
              <a:tblGrid>
                <a:gridCol w="46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0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/>
        </p:nvGraphicFramePr>
        <p:xfrm>
          <a:off x="80963" y="3847042"/>
          <a:ext cx="1248304" cy="2220845"/>
        </p:xfrm>
        <a:graphic>
          <a:graphicData uri="http://schemas.openxmlformats.org/drawingml/2006/table">
            <a:tbl>
              <a:tblPr/>
              <a:tblGrid>
                <a:gridCol w="4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1,121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2,540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8" name="Tabela 27"/>
          <p:cNvGraphicFramePr>
            <a:graphicFrameLocks noGrp="1"/>
          </p:cNvGraphicFramePr>
          <p:nvPr/>
        </p:nvGraphicFramePr>
        <p:xfrm>
          <a:off x="6168496" y="3813175"/>
          <a:ext cx="1129771" cy="2253501"/>
        </p:xfrm>
        <a:graphic>
          <a:graphicData uri="http://schemas.openxmlformats.org/drawingml/2006/table">
            <a:tbl>
              <a:tblPr/>
              <a:tblGrid>
                <a:gridCol w="45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2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51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6572" y="180644"/>
            <a:ext cx="11865428" cy="935776"/>
          </a:xfrm>
        </p:spPr>
        <p:txBody>
          <a:bodyPr/>
          <a:lstStyle/>
          <a:p>
            <a:r>
              <a:rPr lang="pt-BR" sz="2800" dirty="0"/>
              <a:t>Jaguara: benefícios anuais de modulação/sazonalização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14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279477"/>
              </p:ext>
            </p:extLst>
          </p:nvPr>
        </p:nvGraphicFramePr>
        <p:xfrm>
          <a:off x="2390503" y="2423942"/>
          <a:ext cx="6871063" cy="2010116"/>
        </p:xfrm>
        <a:graphic>
          <a:graphicData uri="http://schemas.openxmlformats.org/drawingml/2006/table">
            <a:tbl>
              <a:tblPr/>
              <a:tblGrid>
                <a:gridCol w="148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Ano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Geração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Benefício unitário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Benefício total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Unidades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endParaRPr lang="pt-B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R$/MWh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Milhões R$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2.009.579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15,70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31,54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2020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1.888.887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-6,33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-11,95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2021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1.692.269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168,13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284,52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2.179.825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2,18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4,76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23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666" y="180644"/>
            <a:ext cx="11821880" cy="935776"/>
          </a:xfrm>
        </p:spPr>
        <p:txBody>
          <a:bodyPr/>
          <a:lstStyle/>
          <a:p>
            <a:r>
              <a:rPr lang="pt-BR" sz="3000" dirty="0"/>
              <a:t>S.Santiago: geração anual (realizada x modulada)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15</a:t>
            </a:fld>
            <a:endParaRPr lang="pt-BR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141830" y="1567785"/>
            <a:ext cx="958912" cy="559197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2019</a:t>
            </a:r>
            <a:endParaRPr lang="pt-BR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160689" y="3994019"/>
            <a:ext cx="1049101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2021</a:t>
            </a:r>
            <a:endParaRPr lang="pt-BR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6122535" y="1567785"/>
            <a:ext cx="992642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2020</a:t>
            </a:r>
            <a:endParaRPr lang="pt-BR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6141394" y="3994019"/>
            <a:ext cx="973783" cy="559197"/>
          </a:xfrm>
        </p:spPr>
        <p:txBody>
          <a:bodyPr/>
          <a:lstStyle/>
          <a:p>
            <a:pPr marL="0" indent="0">
              <a:buNone/>
            </a:pPr>
            <a:r>
              <a:rPr lang="pt-BR" sz="1800" b="1" dirty="0"/>
              <a:t>2022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74" y="1361516"/>
            <a:ext cx="3915860" cy="2340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83" y="1366538"/>
            <a:ext cx="3899052" cy="23302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4" y="3769783"/>
            <a:ext cx="3900350" cy="23309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82" y="3769783"/>
            <a:ext cx="3899049" cy="2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6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16</a:t>
            </a:fld>
            <a:endParaRPr lang="pt-BR" dirty="0"/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3184998" y="1209460"/>
            <a:ext cx="1210652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2019</a:t>
            </a:r>
            <a:endParaRPr lang="pt-BR" sz="1400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3203857" y="3620673"/>
            <a:ext cx="1005847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2021</a:t>
            </a:r>
            <a:endParaRPr lang="pt-BR" sz="1400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9165703" y="1209460"/>
            <a:ext cx="1108234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2020</a:t>
            </a:r>
            <a:endParaRPr lang="pt-BR" sz="1400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9184562" y="3620673"/>
            <a:ext cx="1089375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2022</a:t>
            </a:r>
            <a:endParaRPr lang="pt-BR" sz="14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007441" y="5891409"/>
            <a:ext cx="5184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rgbClr val="C00000"/>
                </a:solidFill>
              </a:rPr>
              <a:t>Nota: Em vermelho, tem-se o perfil do CMO médio mensal.</a:t>
            </a:r>
          </a:p>
        </p:txBody>
      </p: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98380" y="1412774"/>
          <a:ext cx="1164151" cy="2281625"/>
        </p:xfrm>
        <a:graphic>
          <a:graphicData uri="http://schemas.openxmlformats.org/drawingml/2006/table">
            <a:tbl>
              <a:tblPr/>
              <a:tblGrid>
                <a:gridCol w="46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9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/>
        </p:nvGraphicFramePr>
        <p:xfrm>
          <a:off x="6139544" y="1412775"/>
          <a:ext cx="1158723" cy="2282270"/>
        </p:xfrm>
        <a:graphic>
          <a:graphicData uri="http://schemas.openxmlformats.org/drawingml/2006/table">
            <a:tbl>
              <a:tblPr/>
              <a:tblGrid>
                <a:gridCol w="46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0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/>
        </p:nvGraphicFramePr>
        <p:xfrm>
          <a:off x="80963" y="3847042"/>
          <a:ext cx="1248304" cy="2220845"/>
        </p:xfrm>
        <a:graphic>
          <a:graphicData uri="http://schemas.openxmlformats.org/drawingml/2006/table">
            <a:tbl>
              <a:tblPr/>
              <a:tblGrid>
                <a:gridCol w="4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8" name="Tabela 27"/>
          <p:cNvGraphicFramePr>
            <a:graphicFrameLocks noGrp="1"/>
          </p:cNvGraphicFramePr>
          <p:nvPr/>
        </p:nvGraphicFramePr>
        <p:xfrm>
          <a:off x="6168496" y="3813175"/>
          <a:ext cx="1129771" cy="2253501"/>
        </p:xfrm>
        <a:graphic>
          <a:graphicData uri="http://schemas.openxmlformats.org/drawingml/2006/table">
            <a:tbl>
              <a:tblPr/>
              <a:tblGrid>
                <a:gridCol w="45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2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33" y="4010489"/>
            <a:ext cx="3229836" cy="193025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96" y="4010489"/>
            <a:ext cx="3399796" cy="203183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33" y="1658765"/>
            <a:ext cx="3229836" cy="193025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80" y="1666088"/>
            <a:ext cx="3408211" cy="203685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6087752-E888-70BB-9B7F-6140EEEF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" y="200735"/>
            <a:ext cx="11982315" cy="935776"/>
          </a:xfrm>
        </p:spPr>
        <p:txBody>
          <a:bodyPr/>
          <a:lstStyle/>
          <a:p>
            <a:r>
              <a:rPr lang="pt-BR" sz="2600" dirty="0"/>
              <a:t>S. Santiago: </a:t>
            </a:r>
            <a:r>
              <a:rPr lang="pt-BR" sz="2400" dirty="0"/>
              <a:t>benefícios</a:t>
            </a:r>
            <a:r>
              <a:rPr lang="pt-BR" sz="2600" dirty="0"/>
              <a:t> mensais de modulação/sazonalização</a:t>
            </a:r>
          </a:p>
        </p:txBody>
      </p:sp>
    </p:spTree>
    <p:extLst>
      <p:ext uri="{BB962C8B-B14F-4D97-AF65-F5344CB8AC3E}">
        <p14:creationId xmlns:p14="http://schemas.microsoft.com/office/powerpoint/2010/main" val="243822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323" y="206770"/>
            <a:ext cx="11815354" cy="935776"/>
          </a:xfrm>
        </p:spPr>
        <p:txBody>
          <a:bodyPr/>
          <a:lstStyle/>
          <a:p>
            <a:r>
              <a:rPr lang="pt-BR" sz="2600" dirty="0"/>
              <a:t>S.Santiago: benefícios anuais de modulação/sazonalização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17</a:t>
            </a:fld>
            <a:endParaRPr lang="pt-BR" dirty="0"/>
          </a:p>
        </p:txBody>
      </p:sp>
      <p:graphicFrame>
        <p:nvGraphicFramePr>
          <p:cNvPr id="12" name="Espaço Reservado para Conteúdo 4">
            <a:extLst>
              <a:ext uri="{FF2B5EF4-FFF2-40B4-BE49-F238E27FC236}">
                <a16:creationId xmlns:a16="http://schemas.microsoft.com/office/drawing/2014/main" id="{66D43F70-FF64-CFDE-4E3B-135AA70615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297972"/>
              </p:ext>
            </p:extLst>
          </p:nvPr>
        </p:nvGraphicFramePr>
        <p:xfrm>
          <a:off x="2660469" y="2423942"/>
          <a:ext cx="6871063" cy="2010116"/>
        </p:xfrm>
        <a:graphic>
          <a:graphicData uri="http://schemas.openxmlformats.org/drawingml/2006/table">
            <a:tbl>
              <a:tblPr/>
              <a:tblGrid>
                <a:gridCol w="148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Ano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Geração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Benefício unitário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Benefício total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Unidades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endParaRPr lang="pt-B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R$/MWh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Milhões R$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6.316.719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-0,52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-3,29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2020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3.266.781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21,55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70,39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2021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4.602.356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236,99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1090,73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7.037.444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8284" marR="8284" marT="82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12,97</a:t>
                      </a:r>
                    </a:p>
                  </a:txBody>
                  <a:tcPr marL="8284" marR="8284" marT="82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84" marR="8284" marT="828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45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18</a:t>
            </a:fld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Jaguara x S.Santiago: geração (2021)</a:t>
            </a:r>
          </a:p>
        </p:txBody>
      </p:sp>
      <p:sp>
        <p:nvSpPr>
          <p:cNvPr id="11" name="Espaço Reservado para Conteúdo 5"/>
          <p:cNvSpPr>
            <a:spLocks noGrp="1"/>
          </p:cNvSpPr>
          <p:nvPr>
            <p:ph idx="13"/>
          </p:nvPr>
        </p:nvSpPr>
        <p:spPr>
          <a:xfrm>
            <a:off x="6504092" y="1409736"/>
            <a:ext cx="5209755" cy="7342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Salto Santiago</a:t>
            </a:r>
          </a:p>
          <a:p>
            <a:pPr marL="0" indent="0" algn="ctr">
              <a:buNone/>
            </a:pPr>
            <a:r>
              <a:rPr lang="pt-BR" dirty="0"/>
              <a:t>Benefício unitário anual: 236,99 R$/MWh</a:t>
            </a:r>
          </a:p>
        </p:txBody>
      </p:sp>
      <p:sp>
        <p:nvSpPr>
          <p:cNvPr id="12" name="Espaço Reservado para Conteúdo 5"/>
          <p:cNvSpPr>
            <a:spLocks noGrp="1"/>
          </p:cNvSpPr>
          <p:nvPr>
            <p:ph idx="13"/>
          </p:nvPr>
        </p:nvSpPr>
        <p:spPr>
          <a:xfrm>
            <a:off x="648935" y="1317517"/>
            <a:ext cx="5209756" cy="91869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Jaguara</a:t>
            </a:r>
          </a:p>
          <a:p>
            <a:pPr marL="0" indent="0" algn="ctr">
              <a:buNone/>
            </a:pPr>
            <a:r>
              <a:rPr lang="pt-BR" dirty="0"/>
              <a:t>Benefício unitário anual: 168,13 R$/MWh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93" y="2554786"/>
            <a:ext cx="4563000" cy="2727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1" y="2554786"/>
            <a:ext cx="4563000" cy="2727000"/>
          </a:xfrm>
          <a:prstGeom prst="rect">
            <a:avLst/>
          </a:prstGeom>
        </p:spPr>
      </p:pic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441039"/>
              </p:ext>
            </p:extLst>
          </p:nvPr>
        </p:nvGraphicFramePr>
        <p:xfrm>
          <a:off x="0" y="2554786"/>
          <a:ext cx="1150431" cy="2727004"/>
        </p:xfrm>
        <a:graphic>
          <a:graphicData uri="http://schemas.openxmlformats.org/drawingml/2006/table">
            <a:tbl>
              <a:tblPr/>
              <a:tblGrid>
                <a:gridCol w="370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74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Espaço Reservado para Conteúdo 5"/>
          <p:cNvSpPr>
            <a:spLocks noGrp="1"/>
          </p:cNvSpPr>
          <p:nvPr>
            <p:ph idx="13"/>
          </p:nvPr>
        </p:nvSpPr>
        <p:spPr>
          <a:xfrm>
            <a:off x="177397" y="2213280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SE</a:t>
            </a:r>
          </a:p>
        </p:txBody>
      </p:sp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369234"/>
              </p:ext>
            </p:extLst>
          </p:nvPr>
        </p:nvGraphicFramePr>
        <p:xfrm>
          <a:off x="11067093" y="2554787"/>
          <a:ext cx="1124908" cy="2740077"/>
        </p:xfrm>
        <a:graphic>
          <a:graphicData uri="http://schemas.openxmlformats.org/drawingml/2006/table">
            <a:tbl>
              <a:tblPr/>
              <a:tblGrid>
                <a:gridCol w="562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3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0" name="Espaço Reservado para Conteúdo 5"/>
          <p:cNvSpPr>
            <a:spLocks noGrp="1"/>
          </p:cNvSpPr>
          <p:nvPr>
            <p:ph idx="13"/>
          </p:nvPr>
        </p:nvSpPr>
        <p:spPr>
          <a:xfrm>
            <a:off x="11231729" y="2213280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Sul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413001" y="2554781"/>
            <a:ext cx="930400" cy="183258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8610077" y="2554781"/>
            <a:ext cx="930400" cy="183258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48935" y="5401858"/>
            <a:ext cx="109001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 horas de CMO mais alto, a folga entre a geração realizada e a modulada em Salto Santiago supera a de Jaguara, indicando maior contribuição proporcional de Salto Santiago para o balanceamento do sistema, em base anual.</a:t>
            </a:r>
          </a:p>
        </p:txBody>
      </p:sp>
    </p:spTree>
    <p:extLst>
      <p:ext uri="{BB962C8B-B14F-4D97-AF65-F5344CB8AC3E}">
        <p14:creationId xmlns:p14="http://schemas.microsoft.com/office/powerpoint/2010/main" val="146009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Jaguara x S.Santiago: geração (2022)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19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0" y="2554786"/>
            <a:ext cx="4563000" cy="2727000"/>
          </a:xfrm>
          <a:prstGeom prst="rect">
            <a:avLst/>
          </a:prstGeom>
        </p:spPr>
      </p:pic>
      <p:sp>
        <p:nvSpPr>
          <p:cNvPr id="11" name="Espaço Reservado para Conteúdo 5"/>
          <p:cNvSpPr>
            <a:spLocks noGrp="1"/>
          </p:cNvSpPr>
          <p:nvPr>
            <p:ph idx="13"/>
          </p:nvPr>
        </p:nvSpPr>
        <p:spPr>
          <a:xfrm>
            <a:off x="6437782" y="1409736"/>
            <a:ext cx="4970955" cy="7342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Salto Santiago</a:t>
            </a:r>
          </a:p>
          <a:p>
            <a:pPr marL="0" indent="0" algn="ctr">
              <a:buNone/>
            </a:pPr>
            <a:r>
              <a:rPr lang="pt-BR" dirty="0"/>
              <a:t>Benefício unitário anual: 1,84 R$/MWh</a:t>
            </a:r>
          </a:p>
        </p:txBody>
      </p:sp>
      <p:sp>
        <p:nvSpPr>
          <p:cNvPr id="12" name="Espaço Reservado para Conteúdo 5"/>
          <p:cNvSpPr>
            <a:spLocks noGrp="1"/>
          </p:cNvSpPr>
          <p:nvPr>
            <p:ph idx="13"/>
          </p:nvPr>
        </p:nvSpPr>
        <p:spPr>
          <a:xfrm>
            <a:off x="648935" y="1317517"/>
            <a:ext cx="4970955" cy="91869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Jaguara</a:t>
            </a:r>
          </a:p>
          <a:p>
            <a:pPr marL="0" indent="0" algn="ctr">
              <a:buNone/>
            </a:pPr>
            <a:r>
              <a:rPr lang="pt-BR" dirty="0"/>
              <a:t>Benefício unitário anual: 2,18 R$/MWh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12" y="2554786"/>
            <a:ext cx="4563000" cy="2727000"/>
          </a:xfrm>
          <a:prstGeom prst="rect">
            <a:avLst/>
          </a:prstGeom>
        </p:spPr>
      </p:pic>
      <p:sp>
        <p:nvSpPr>
          <p:cNvPr id="14" name="Retângulo de cantos arredondados 13"/>
          <p:cNvSpPr/>
          <p:nvPr/>
        </p:nvSpPr>
        <p:spPr>
          <a:xfrm>
            <a:off x="7253654" y="2554786"/>
            <a:ext cx="1503485" cy="2084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7526216" y="4639108"/>
            <a:ext cx="479180" cy="72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69915"/>
              </p:ext>
            </p:extLst>
          </p:nvPr>
        </p:nvGraphicFramePr>
        <p:xfrm>
          <a:off x="0" y="2554787"/>
          <a:ext cx="1056890" cy="2740077"/>
        </p:xfrm>
        <a:graphic>
          <a:graphicData uri="http://schemas.openxmlformats.org/drawingml/2006/table">
            <a:tbl>
              <a:tblPr/>
              <a:tblGrid>
                <a:gridCol w="34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3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63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130627" y="2213281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SE</a:t>
            </a: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19268"/>
              </p:ext>
            </p:extLst>
          </p:nvPr>
        </p:nvGraphicFramePr>
        <p:xfrm>
          <a:off x="11158748" y="2579345"/>
          <a:ext cx="1000386" cy="2730705"/>
        </p:xfrm>
        <a:graphic>
          <a:graphicData uri="http://schemas.openxmlformats.org/drawingml/2006/table">
            <a:tbl>
              <a:tblPr/>
              <a:tblGrid>
                <a:gridCol w="50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2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8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11267255" y="2237839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Sul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7EAD4D-E351-C254-3AF9-903A3102E556}"/>
              </a:ext>
            </a:extLst>
          </p:cNvPr>
          <p:cNvSpPr txBox="1"/>
          <p:nvPr/>
        </p:nvSpPr>
        <p:spPr>
          <a:xfrm>
            <a:off x="427621" y="5369412"/>
            <a:ext cx="1090014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Contribuição líquida pequena, porém positiva, tanto de Salto Santiago como de Jaguara, para o balanceamento do sistema. Salto Santiago gera menos do que sua modulada no início do ano, quando o CMO estava ascendente.</a:t>
            </a:r>
          </a:p>
        </p:txBody>
      </p:sp>
    </p:spTree>
    <p:extLst>
      <p:ext uri="{BB962C8B-B14F-4D97-AF65-F5344CB8AC3E}">
        <p14:creationId xmlns:p14="http://schemas.microsoft.com/office/powerpoint/2010/main" val="101127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492" y="1057522"/>
            <a:ext cx="5822444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000" dirty="0"/>
              <a:t>Apresentação preliminar: resultados DA avaliação dos atributos de flexibilidade, atendimento de ponta e serviços ancilares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2623304"/>
          </a:xfrm>
          <a:noFill/>
        </p:spPr>
        <p:txBody>
          <a:bodyPr vert="horz" lIns="109728" tIns="109728" rIns="109728" bIns="91440" rtlCol="0" anchor="t">
            <a:normAutofit lnSpcReduction="10000"/>
          </a:bodyPr>
          <a:lstStyle/>
          <a:p>
            <a:r>
              <a:rPr lang="pt-BR" dirty="0"/>
              <a:t>Etapa 1: Valoração dos Serviços e Benefícios Sistêmicos das UHEs por meio de modelagem computacional do SIN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1/2/20XX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pt-BR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>
                <a:spcAft>
                  <a:spcPts val="600"/>
                </a:spcAft>
              </a:pPr>
              <a:t>2</a:t>
            </a:fld>
            <a:endParaRPr lang="pt-BR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pic>
        <p:nvPicPr>
          <p:cNvPr id="22" name="Espaço Reservado para Imagem 21" descr="Uma imagem contendo cerca, ao ar livre, edifício, telhado&#10;&#10;Descrição gerada automaticamente">
            <a:extLst>
              <a:ext uri="{FF2B5EF4-FFF2-40B4-BE49-F238E27FC236}">
                <a16:creationId xmlns:a16="http://schemas.microsoft.com/office/drawing/2014/main" id="{4762C1C6-9FC9-7E2F-A37E-CE07FF3FA9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842" r="20842"/>
          <a:stretch>
            <a:fillRect/>
          </a:stretch>
        </p:blipFill>
        <p:spPr/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F39DA37-F88B-5785-420C-B25D2B1175A5}"/>
              </a:ext>
            </a:extLst>
          </p:cNvPr>
          <p:cNvSpPr/>
          <p:nvPr/>
        </p:nvSpPr>
        <p:spPr>
          <a:xfrm>
            <a:off x="6859936" y="-2"/>
            <a:ext cx="5449295" cy="7054948"/>
          </a:xfrm>
          <a:prstGeom prst="rect">
            <a:avLst/>
          </a:prstGeom>
          <a:solidFill>
            <a:srgbClr val="97A7B8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978" y="180644"/>
            <a:ext cx="11825240" cy="935776"/>
          </a:xfrm>
        </p:spPr>
        <p:txBody>
          <a:bodyPr/>
          <a:lstStyle/>
          <a:p>
            <a:r>
              <a:rPr lang="pt-BR" sz="3200" dirty="0"/>
              <a:t>Jaguara x S.Santiago: benefícios mensais (2019)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93" y="2349390"/>
            <a:ext cx="4563000" cy="2727000"/>
          </a:xfrm>
        </p:spPr>
      </p:pic>
      <p:sp>
        <p:nvSpPr>
          <p:cNvPr id="6" name="Espaço Reservado para Conteúdo 5"/>
          <p:cNvSpPr>
            <a:spLocks noGrp="1"/>
          </p:cNvSpPr>
          <p:nvPr>
            <p:ph idx="13"/>
          </p:nvPr>
        </p:nvSpPr>
        <p:spPr>
          <a:xfrm>
            <a:off x="6815851" y="1409736"/>
            <a:ext cx="4973377" cy="7342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Salto Santiago</a:t>
            </a:r>
          </a:p>
          <a:p>
            <a:pPr marL="0" indent="0" algn="ctr">
              <a:buNone/>
            </a:pPr>
            <a:r>
              <a:rPr lang="pt-BR" dirty="0"/>
              <a:t>Benefício unitário anual: -0,52 R$/MWh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20</a:t>
            </a:fld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0" y="2349390"/>
            <a:ext cx="4563000" cy="2727000"/>
          </a:xfrm>
          <a:prstGeom prst="rect">
            <a:avLst/>
          </a:prstGeom>
        </p:spPr>
      </p:pic>
      <p:sp>
        <p:nvSpPr>
          <p:cNvPr id="13" name="Espaço Reservado para Conteúdo 5"/>
          <p:cNvSpPr>
            <a:spLocks noGrp="1"/>
          </p:cNvSpPr>
          <p:nvPr>
            <p:ph idx="13"/>
          </p:nvPr>
        </p:nvSpPr>
        <p:spPr>
          <a:xfrm>
            <a:off x="718457" y="1317517"/>
            <a:ext cx="5048794" cy="91869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Jaguara</a:t>
            </a:r>
          </a:p>
          <a:p>
            <a:pPr marL="0" indent="0" algn="ctr">
              <a:buNone/>
            </a:pPr>
            <a:r>
              <a:rPr lang="pt-BR" dirty="0"/>
              <a:t>Benefício unitário anual: 15,70 R$/MWh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4580793" y="2349389"/>
            <a:ext cx="1039098" cy="27270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>
            <a:stCxn id="14" idx="2"/>
          </p:cNvCxnSpPr>
          <p:nvPr/>
        </p:nvCxnSpPr>
        <p:spPr>
          <a:xfrm flipH="1">
            <a:off x="4659923" y="5076390"/>
            <a:ext cx="440419" cy="36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11030" y="5442437"/>
            <a:ext cx="531978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Geração realizada superior à modulada nos meses com CMO mais alto, indicando contribuição </a:t>
            </a:r>
            <a:r>
              <a:rPr lang="pt-BR" sz="1200" i="1" dirty="0"/>
              <a:t>favorável</a:t>
            </a:r>
            <a:r>
              <a:rPr lang="pt-BR" sz="1200" dirty="0"/>
              <a:t> ao balanceamento do sistema.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0027995" y="2349388"/>
            <a:ext cx="1039098" cy="27270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/>
          <p:cNvCxnSpPr/>
          <p:nvPr/>
        </p:nvCxnSpPr>
        <p:spPr>
          <a:xfrm flipH="1">
            <a:off x="10189187" y="5076389"/>
            <a:ext cx="440419" cy="36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153757" y="5393953"/>
            <a:ext cx="5978462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Geração realizada inferior à modulada nos meses com CMO mais alto, sinalizando contribuição levemente </a:t>
            </a:r>
            <a:r>
              <a:rPr lang="pt-BR" sz="1200" i="1" dirty="0"/>
              <a:t>desfavorável</a:t>
            </a:r>
            <a:r>
              <a:rPr lang="pt-BR" sz="1200" dirty="0"/>
              <a:t> ao balanceamento do sistema.</a:t>
            </a:r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02431"/>
              </p:ext>
            </p:extLst>
          </p:nvPr>
        </p:nvGraphicFramePr>
        <p:xfrm>
          <a:off x="-19608" y="2341577"/>
          <a:ext cx="1076497" cy="2763585"/>
        </p:xfrm>
        <a:graphic>
          <a:graphicData uri="http://schemas.openxmlformats.org/drawingml/2006/table">
            <a:tbl>
              <a:tblPr/>
              <a:tblGrid>
                <a:gridCol w="346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6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120822" y="1990298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SE</a:t>
            </a:r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376287"/>
              </p:ext>
            </p:extLst>
          </p:nvPr>
        </p:nvGraphicFramePr>
        <p:xfrm>
          <a:off x="11236569" y="2349388"/>
          <a:ext cx="955432" cy="2751246"/>
        </p:xfrm>
        <a:graphic>
          <a:graphicData uri="http://schemas.openxmlformats.org/drawingml/2006/table">
            <a:tbl>
              <a:tblPr/>
              <a:tblGrid>
                <a:gridCol w="477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26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14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6" name="Espaço Reservado para Conteúdo 5"/>
          <p:cNvSpPr>
            <a:spLocks noGrp="1"/>
          </p:cNvSpPr>
          <p:nvPr>
            <p:ph idx="13"/>
          </p:nvPr>
        </p:nvSpPr>
        <p:spPr>
          <a:xfrm>
            <a:off x="11336583" y="1998983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Sul</a:t>
            </a:r>
          </a:p>
        </p:txBody>
      </p:sp>
    </p:spTree>
    <p:extLst>
      <p:ext uri="{BB962C8B-B14F-4D97-AF65-F5344CB8AC3E}">
        <p14:creationId xmlns:p14="http://schemas.microsoft.com/office/powerpoint/2010/main" val="154717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Espaço Reservado para Conteúdo 5"/>
          <p:cNvSpPr>
            <a:spLocks noGrp="1"/>
          </p:cNvSpPr>
          <p:nvPr>
            <p:ph idx="13"/>
          </p:nvPr>
        </p:nvSpPr>
        <p:spPr>
          <a:xfrm>
            <a:off x="6815851" y="1409736"/>
            <a:ext cx="4970955" cy="73425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Salto Santiago</a:t>
            </a:r>
          </a:p>
          <a:p>
            <a:pPr marL="0" indent="0" algn="ctr">
              <a:buNone/>
            </a:pPr>
            <a:r>
              <a:rPr lang="pt-BR" dirty="0"/>
              <a:t>Benefício da modulação: 21,55 R$/MWh</a:t>
            </a:r>
          </a:p>
        </p:txBody>
      </p:sp>
      <p:sp>
        <p:nvSpPr>
          <p:cNvPr id="12" name="Espaço Reservado para Conteúdo 5"/>
          <p:cNvSpPr>
            <a:spLocks noGrp="1"/>
          </p:cNvSpPr>
          <p:nvPr>
            <p:ph idx="13"/>
          </p:nvPr>
        </p:nvSpPr>
        <p:spPr>
          <a:xfrm>
            <a:off x="648935" y="1317517"/>
            <a:ext cx="4970955" cy="91869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Jaguara</a:t>
            </a:r>
          </a:p>
          <a:p>
            <a:pPr marL="0" indent="0" algn="ctr">
              <a:buNone/>
            </a:pPr>
            <a:r>
              <a:rPr lang="pt-BR" dirty="0"/>
              <a:t>Benefício da modulação: -6,33 R$/MWh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82" y="2349390"/>
            <a:ext cx="4563000" cy="2727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69" y="2349390"/>
            <a:ext cx="4563000" cy="2727000"/>
          </a:xfrm>
          <a:prstGeom prst="rect">
            <a:avLst/>
          </a:prstGeom>
        </p:spPr>
      </p:pic>
      <p:sp>
        <p:nvSpPr>
          <p:cNvPr id="15" name="Retângulo de cantos arredondados 14"/>
          <p:cNvSpPr/>
          <p:nvPr/>
        </p:nvSpPr>
        <p:spPr>
          <a:xfrm>
            <a:off x="4528038" y="2379806"/>
            <a:ext cx="1307805" cy="27270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>
            <a:cxnSpLocks/>
          </p:cNvCxnSpPr>
          <p:nvPr/>
        </p:nvCxnSpPr>
        <p:spPr>
          <a:xfrm flipH="1">
            <a:off x="4261781" y="5025269"/>
            <a:ext cx="306064" cy="36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20822" y="5375461"/>
            <a:ext cx="597517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Geração realizada inferior à modulada quando CMO está alto, resultando em contribuição ligeiramente </a:t>
            </a:r>
            <a:r>
              <a:rPr lang="pt-BR" sz="1200" i="1" dirty="0"/>
              <a:t>negativa</a:t>
            </a:r>
            <a:r>
              <a:rPr lang="pt-BR" sz="1200" dirty="0"/>
              <a:t> ao balanceamento do sistema.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9712168" y="2349389"/>
            <a:ext cx="1364413" cy="272700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/>
          <p:cNvCxnSpPr>
            <a:stCxn id="18" idx="2"/>
          </p:cNvCxnSpPr>
          <p:nvPr/>
        </p:nvCxnSpPr>
        <p:spPr>
          <a:xfrm flipH="1">
            <a:off x="9485717" y="5076390"/>
            <a:ext cx="908658" cy="36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433456" y="5442438"/>
            <a:ext cx="5590903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Geração realizada supera a modulada quando CMO está alto, resultando em contribuição </a:t>
            </a:r>
            <a:r>
              <a:rPr lang="pt-BR" sz="1200" i="1" dirty="0"/>
              <a:t>positiva</a:t>
            </a:r>
            <a:r>
              <a:rPr lang="pt-BR" sz="1200" dirty="0"/>
              <a:t> ao balanceamento do sistema.</a:t>
            </a:r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32879"/>
              </p:ext>
            </p:extLst>
          </p:nvPr>
        </p:nvGraphicFramePr>
        <p:xfrm>
          <a:off x="0" y="2349389"/>
          <a:ext cx="1143000" cy="2740089"/>
        </p:xfrm>
        <a:graphic>
          <a:graphicData uri="http://schemas.openxmlformats.org/drawingml/2006/table">
            <a:tbl>
              <a:tblPr/>
              <a:tblGrid>
                <a:gridCol w="36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36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63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6" name="Espaço Reservado para Conteúdo 5"/>
          <p:cNvSpPr>
            <a:spLocks noGrp="1"/>
          </p:cNvSpPr>
          <p:nvPr>
            <p:ph idx="13"/>
          </p:nvPr>
        </p:nvSpPr>
        <p:spPr>
          <a:xfrm>
            <a:off x="120822" y="1990298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SE</a:t>
            </a:r>
          </a:p>
        </p:txBody>
      </p:sp>
      <p:graphicFrame>
        <p:nvGraphicFramePr>
          <p:cNvPr id="28" name="Tabe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055844"/>
              </p:ext>
            </p:extLst>
          </p:nvPr>
        </p:nvGraphicFramePr>
        <p:xfrm>
          <a:off x="11076581" y="2395679"/>
          <a:ext cx="1115420" cy="2689437"/>
        </p:xfrm>
        <a:graphic>
          <a:graphicData uri="http://schemas.openxmlformats.org/drawingml/2006/table">
            <a:tbl>
              <a:tblPr/>
              <a:tblGrid>
                <a:gridCol w="557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 - média 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41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9" name="Espaço Reservado para Conteúdo 5"/>
          <p:cNvSpPr>
            <a:spLocks noGrp="1"/>
          </p:cNvSpPr>
          <p:nvPr>
            <p:ph idx="13"/>
          </p:nvPr>
        </p:nvSpPr>
        <p:spPr>
          <a:xfrm>
            <a:off x="11294277" y="2054173"/>
            <a:ext cx="795636" cy="3415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Sul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91C4C6B-5FF4-96B4-CF7A-D3B4F4AB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8" y="180644"/>
            <a:ext cx="11825240" cy="935776"/>
          </a:xfrm>
        </p:spPr>
        <p:txBody>
          <a:bodyPr/>
          <a:lstStyle/>
          <a:p>
            <a:r>
              <a:rPr lang="pt-BR" sz="3200" dirty="0"/>
              <a:t>Jaguara x S.Santiago: benefícios mensais (2020)</a:t>
            </a:r>
          </a:p>
        </p:txBody>
      </p:sp>
    </p:spTree>
    <p:extLst>
      <p:ext uri="{BB962C8B-B14F-4D97-AF65-F5344CB8AC3E}">
        <p14:creationId xmlns:p14="http://schemas.microsoft.com/office/powerpoint/2010/main" val="146280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71" y="48561"/>
            <a:ext cx="12094029" cy="1204821"/>
          </a:xfrm>
        </p:spPr>
        <p:txBody>
          <a:bodyPr/>
          <a:lstStyle/>
          <a:p>
            <a:r>
              <a:rPr lang="pt-BR" sz="2600" dirty="0"/>
              <a:t>Jaguara x Salto Santiago: benefícios anuais  (2019-2022)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3"/>
          </p:nvPr>
        </p:nvSpPr>
        <p:spPr>
          <a:xfrm>
            <a:off x="440266" y="4041497"/>
            <a:ext cx="11311467" cy="19266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2019: Jaguara supera curva de geração modulada no fim do ano, quando o CMO estava mais alto. Santiago gera abaixo da curva de geração modulada nos meses com CMO mais alto, o que explica a diferença de valor de modulação.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2020: Ocorre o inverso ao ano de 2019: Jaguara gera abaixo da sua curva de geração modulada quando o CMO está alto. Santiago gera acima da curva de geração modulada quando o CMO está alto.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2021: Jaguara e Santiago geram mais quando o sistema precisa. Santiago contribui mais para modulação, porque sua geração é maior nas horas de CMO elevado.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2022: Santiago gera abaixo da curva de geração modulada no início do ano, quando o CMO está alto.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22</a:t>
            </a:fld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F6E884E-2BDE-B79E-15D8-7407F00B3708}"/>
              </a:ext>
            </a:extLst>
          </p:cNvPr>
          <p:cNvGraphicFramePr>
            <a:graphicFrameLocks noGrp="1"/>
          </p:cNvGraphicFramePr>
          <p:nvPr/>
        </p:nvGraphicFramePr>
        <p:xfrm>
          <a:off x="745801" y="1539358"/>
          <a:ext cx="4747130" cy="2255401"/>
        </p:xfrm>
        <a:graphic>
          <a:graphicData uri="http://schemas.openxmlformats.org/drawingml/2006/table">
            <a:tbl>
              <a:tblPr/>
              <a:tblGrid>
                <a:gridCol w="100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17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5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unitário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2.009.579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1.888.887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1.692.269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2.179.825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93752B2-B4AD-CEE2-6E6D-4EC703648B98}"/>
              </a:ext>
            </a:extLst>
          </p:cNvPr>
          <p:cNvGraphicFramePr>
            <a:graphicFrameLocks noGrp="1"/>
          </p:cNvGraphicFramePr>
          <p:nvPr/>
        </p:nvGraphicFramePr>
        <p:xfrm>
          <a:off x="5912161" y="1538501"/>
          <a:ext cx="4747131" cy="2249725"/>
        </p:xfrm>
        <a:graphic>
          <a:graphicData uri="http://schemas.openxmlformats.org/drawingml/2006/table">
            <a:tbl>
              <a:tblPr/>
              <a:tblGrid>
                <a:gridCol w="98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618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Salto Santiago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unitário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6.316.719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3.266.781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4.602.356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7.037.444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516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971" y="48561"/>
            <a:ext cx="12094029" cy="1204821"/>
          </a:xfrm>
        </p:spPr>
        <p:txBody>
          <a:bodyPr/>
          <a:lstStyle/>
          <a:p>
            <a:r>
              <a:rPr lang="pt-BR" sz="2600" dirty="0"/>
              <a:t>Jaguara x Salto Santiago: benefícios anuais  (2019-2022)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23</a:t>
            </a:fld>
            <a:endParaRPr lang="pt-BR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7E74934-D29B-3945-3CCE-860F894DF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89049"/>
              </p:ext>
            </p:extLst>
          </p:nvPr>
        </p:nvGraphicFramePr>
        <p:xfrm>
          <a:off x="2319398" y="1809414"/>
          <a:ext cx="6172200" cy="2019330"/>
        </p:xfrm>
        <a:graphic>
          <a:graphicData uri="http://schemas.openxmlformats.org/drawingml/2006/table">
            <a:tbl>
              <a:tblPr/>
              <a:tblGrid>
                <a:gridCol w="789750">
                  <a:extLst>
                    <a:ext uri="{9D8B030D-6E8A-4147-A177-3AD203B41FA5}">
                      <a16:colId xmlns:a16="http://schemas.microsoft.com/office/drawing/2014/main" val="2713735309"/>
                    </a:ext>
                  </a:extLst>
                </a:gridCol>
                <a:gridCol w="862650">
                  <a:extLst>
                    <a:ext uri="{9D8B030D-6E8A-4147-A177-3AD203B41FA5}">
                      <a16:colId xmlns:a16="http://schemas.microsoft.com/office/drawing/2014/main" val="2812380495"/>
                    </a:ext>
                  </a:extLst>
                </a:gridCol>
                <a:gridCol w="789750">
                  <a:extLst>
                    <a:ext uri="{9D8B030D-6E8A-4147-A177-3AD203B41FA5}">
                      <a16:colId xmlns:a16="http://schemas.microsoft.com/office/drawing/2014/main" val="1814551939"/>
                    </a:ext>
                  </a:extLst>
                </a:gridCol>
                <a:gridCol w="862650">
                  <a:extLst>
                    <a:ext uri="{9D8B030D-6E8A-4147-A177-3AD203B41FA5}">
                      <a16:colId xmlns:a16="http://schemas.microsoft.com/office/drawing/2014/main" val="498807600"/>
                    </a:ext>
                  </a:extLst>
                </a:gridCol>
                <a:gridCol w="1081350">
                  <a:extLst>
                    <a:ext uri="{9D8B030D-6E8A-4147-A177-3AD203B41FA5}">
                      <a16:colId xmlns:a16="http://schemas.microsoft.com/office/drawing/2014/main" val="720800671"/>
                    </a:ext>
                  </a:extLst>
                </a:gridCol>
                <a:gridCol w="996300">
                  <a:extLst>
                    <a:ext uri="{9D8B030D-6E8A-4147-A177-3AD203B41FA5}">
                      <a16:colId xmlns:a16="http://schemas.microsoft.com/office/drawing/2014/main" val="3765366088"/>
                    </a:ext>
                  </a:extLst>
                </a:gridCol>
                <a:gridCol w="789750">
                  <a:extLst>
                    <a:ext uri="{9D8B030D-6E8A-4147-A177-3AD203B41FA5}">
                      <a16:colId xmlns:a16="http://schemas.microsoft.com/office/drawing/2014/main" val="3179285903"/>
                    </a:ext>
                  </a:extLst>
                </a:gridCol>
              </a:tblGrid>
              <a:tr h="225990">
                <a:tc gridSpan="5">
                  <a:txBody>
                    <a:bodyPr/>
                    <a:lstStyle/>
                    <a:p>
                      <a:pPr algn="l" fontAlgn="b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Jaguara: benefícios de modulação x geração de energia</a:t>
                      </a: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997102"/>
                  </a:ext>
                </a:extLst>
              </a:tr>
              <a:tr h="444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de modulação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de geração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relativo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397009"/>
                  </a:ext>
                </a:extLst>
              </a:tr>
              <a:tr h="444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Unidades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629476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2.009.579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31,54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258,0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518,54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6,08%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640238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1.888.887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-6,33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-11,95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181,7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343,16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-3,48%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003650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1.692.269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168,13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284,52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683,6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1.156,8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24,60%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96065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2.179.825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4,76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69,43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6,86%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028288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2EC7CC6-8F98-9011-2073-6C55C9695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116026"/>
              </p:ext>
            </p:extLst>
          </p:nvPr>
        </p:nvGraphicFramePr>
        <p:xfrm>
          <a:off x="2319398" y="3995255"/>
          <a:ext cx="6172200" cy="2019330"/>
        </p:xfrm>
        <a:graphic>
          <a:graphicData uri="http://schemas.openxmlformats.org/drawingml/2006/table">
            <a:tbl>
              <a:tblPr/>
              <a:tblGrid>
                <a:gridCol w="789750">
                  <a:extLst>
                    <a:ext uri="{9D8B030D-6E8A-4147-A177-3AD203B41FA5}">
                      <a16:colId xmlns:a16="http://schemas.microsoft.com/office/drawing/2014/main" val="2863622821"/>
                    </a:ext>
                  </a:extLst>
                </a:gridCol>
                <a:gridCol w="862650">
                  <a:extLst>
                    <a:ext uri="{9D8B030D-6E8A-4147-A177-3AD203B41FA5}">
                      <a16:colId xmlns:a16="http://schemas.microsoft.com/office/drawing/2014/main" val="644565720"/>
                    </a:ext>
                  </a:extLst>
                </a:gridCol>
                <a:gridCol w="789750">
                  <a:extLst>
                    <a:ext uri="{9D8B030D-6E8A-4147-A177-3AD203B41FA5}">
                      <a16:colId xmlns:a16="http://schemas.microsoft.com/office/drawing/2014/main" val="4129985"/>
                    </a:ext>
                  </a:extLst>
                </a:gridCol>
                <a:gridCol w="862650">
                  <a:extLst>
                    <a:ext uri="{9D8B030D-6E8A-4147-A177-3AD203B41FA5}">
                      <a16:colId xmlns:a16="http://schemas.microsoft.com/office/drawing/2014/main" val="3926044144"/>
                    </a:ext>
                  </a:extLst>
                </a:gridCol>
                <a:gridCol w="1081350">
                  <a:extLst>
                    <a:ext uri="{9D8B030D-6E8A-4147-A177-3AD203B41FA5}">
                      <a16:colId xmlns:a16="http://schemas.microsoft.com/office/drawing/2014/main" val="3153618225"/>
                    </a:ext>
                  </a:extLst>
                </a:gridCol>
                <a:gridCol w="996300">
                  <a:extLst>
                    <a:ext uri="{9D8B030D-6E8A-4147-A177-3AD203B41FA5}">
                      <a16:colId xmlns:a16="http://schemas.microsoft.com/office/drawing/2014/main" val="4269864265"/>
                    </a:ext>
                  </a:extLst>
                </a:gridCol>
                <a:gridCol w="789750">
                  <a:extLst>
                    <a:ext uri="{9D8B030D-6E8A-4147-A177-3AD203B41FA5}">
                      <a16:colId xmlns:a16="http://schemas.microsoft.com/office/drawing/2014/main" val="2051647268"/>
                    </a:ext>
                  </a:extLst>
                </a:gridCol>
              </a:tblGrid>
              <a:tr h="225990">
                <a:tc gridSpan="5">
                  <a:txBody>
                    <a:bodyPr/>
                    <a:lstStyle/>
                    <a:p>
                      <a:pPr algn="l" fontAlgn="b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Salto Santiago: benefícios de modulação x geração de energia</a:t>
                      </a: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0" marR="7290" marT="72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221089"/>
                  </a:ext>
                </a:extLst>
              </a:tr>
              <a:tr h="444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de modulação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de geração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Benefício relativo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931987"/>
                  </a:ext>
                </a:extLst>
              </a:tr>
              <a:tr h="4446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Unidades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Milhões R$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743938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6.316.719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-0,52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-3,29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246,7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1.558,22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-0,21%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435487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3.266.781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21,55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70,39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221,0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721,99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9,75%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975169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4.602.356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236,99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1.090,73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758,9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3.492,69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31,23%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78328"/>
                  </a:ext>
                </a:extLst>
              </a:tr>
              <a:tr h="22599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7.037.444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12,97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238,18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5,45%</a:t>
                      </a:r>
                    </a:p>
                  </a:txBody>
                  <a:tcPr marL="7290" marR="7290" marT="72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240642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A7006F-9975-7262-9ACA-D83D3ED240ED}"/>
              </a:ext>
            </a:extLst>
          </p:cNvPr>
          <p:cNvSpPr txBox="1"/>
          <p:nvPr/>
        </p:nvSpPr>
        <p:spPr>
          <a:xfrm>
            <a:off x="2687608" y="1346732"/>
            <a:ext cx="543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Benefícios de geração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CMO</a:t>
            </a:r>
            <a:r>
              <a:rPr lang="pt-BR" sz="1800" b="0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x geração horária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0562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dirty="0"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Resultados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Modulação/sazonalização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Discussão</a:t>
            </a:r>
            <a:endParaRPr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33331-F1F3-DFDD-FCB1-5CE2A2AA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876831" cy="3716664"/>
          </a:xfrm>
        </p:spPr>
        <p:txBody>
          <a:bodyPr>
            <a:normAutofit/>
          </a:bodyPr>
          <a:lstStyle/>
          <a:p>
            <a:pPr algn="ctr"/>
            <a:r>
              <a:rPr lang="pt-BR" sz="2000" dirty="0"/>
              <a:t>Metodologia, Premissas e Critérios adotados no cálculo de valor do serviço de rampa.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BF7F16-EFA8-09FC-2B8E-666D100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705113"/>
            <a:ext cx="6474163" cy="6152887"/>
          </a:xfrm>
        </p:spPr>
        <p:txBody>
          <a:bodyPr>
            <a:normAutofit/>
          </a:bodyPr>
          <a:lstStyle/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serviço de rampa visa prover o operador do sistema com recursos adicionais aos da reserva de potência operativa (RPO), para atender variações de carga e de geração não contempladas na formação da RPO.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rampa disponível é definida pela taxa de tomada de carga da unidade geradora e pelos níveis de potência previstos ou programados em horas consecutivas.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disponibilidade de rampa assim definida visa minimizar os seus impactos na programação de geração.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índice de rampa é calculado pelo potencial de rampa  dividido pela capacidade instalada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disponibilidade de rampa (MWh/h), valorada ao CMO</a:t>
            </a:r>
            <a:r>
              <a:rPr lang="pt-BR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 subsistema (R$/MWh), indica o benefício sistêmico potencial (em R$/h), considerando o perfil (histórico ou simulado) de  geração horária.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2B4753D-79C2-B11E-5818-D741A6E70606}"/>
              </a:ext>
            </a:extLst>
          </p:cNvPr>
          <p:cNvCxnSpPr/>
          <p:nvPr/>
        </p:nvCxnSpPr>
        <p:spPr>
          <a:xfrm>
            <a:off x="928063" y="711197"/>
            <a:ext cx="103358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9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088014E-20D5-65A2-354A-C130C48A06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97" y="1624577"/>
            <a:ext cx="4608000" cy="2052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4174CD6-40D4-9421-4159-26A5A28FE2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30" y="4008860"/>
            <a:ext cx="4608000" cy="205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400" dirty="0"/>
              <a:t>Jaguara: benefícios mensais de rampa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3184998" y="1209460"/>
            <a:ext cx="960282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2019</a:t>
            </a:r>
            <a:endParaRPr lang="pt-BR" sz="1400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3203857" y="3620673"/>
            <a:ext cx="863045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2021</a:t>
            </a:r>
            <a:endParaRPr lang="pt-BR" sz="1400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9165703" y="1209460"/>
            <a:ext cx="960282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2020</a:t>
            </a:r>
            <a:endParaRPr lang="pt-BR" sz="1400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9184562" y="3620673"/>
            <a:ext cx="995541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2022</a:t>
            </a:r>
            <a:endParaRPr lang="pt-BR" sz="14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083496" y="6341742"/>
            <a:ext cx="509660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Nota: em vermelho, tem-se o perfil do CMO médio mensal.</a:t>
            </a:r>
          </a:p>
        </p:txBody>
      </p: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98380" y="1412774"/>
          <a:ext cx="1164151" cy="2281625"/>
        </p:xfrm>
        <a:graphic>
          <a:graphicData uri="http://schemas.openxmlformats.org/drawingml/2006/table">
            <a:tbl>
              <a:tblPr/>
              <a:tblGrid>
                <a:gridCol w="46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9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/>
        </p:nvGraphicFramePr>
        <p:xfrm>
          <a:off x="6139544" y="1412775"/>
          <a:ext cx="1158723" cy="2282270"/>
        </p:xfrm>
        <a:graphic>
          <a:graphicData uri="http://schemas.openxmlformats.org/drawingml/2006/table">
            <a:tbl>
              <a:tblPr/>
              <a:tblGrid>
                <a:gridCol w="46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0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/>
        </p:nvGraphicFramePr>
        <p:xfrm>
          <a:off x="80963" y="3847042"/>
          <a:ext cx="1248304" cy="2220845"/>
        </p:xfrm>
        <a:graphic>
          <a:graphicData uri="http://schemas.openxmlformats.org/drawingml/2006/table">
            <a:tbl>
              <a:tblPr/>
              <a:tblGrid>
                <a:gridCol w="4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1,121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2,540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8" name="Tabela 27"/>
          <p:cNvGraphicFramePr>
            <a:graphicFrameLocks noGrp="1"/>
          </p:cNvGraphicFramePr>
          <p:nvPr/>
        </p:nvGraphicFramePr>
        <p:xfrm>
          <a:off x="6168496" y="3813175"/>
          <a:ext cx="1129771" cy="2253501"/>
        </p:xfrm>
        <a:graphic>
          <a:graphicData uri="http://schemas.openxmlformats.org/drawingml/2006/table">
            <a:tbl>
              <a:tblPr/>
              <a:tblGrid>
                <a:gridCol w="45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2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9DA0A321-7950-2C08-5DA7-CE314DCD69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9919" y="1624577"/>
            <a:ext cx="4608000" cy="205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A654CA6-9C83-C31A-CE7D-95B1BCA7F3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87999" y="4008860"/>
            <a:ext cx="4608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35" y="180644"/>
            <a:ext cx="11392842" cy="935776"/>
          </a:xfrm>
        </p:spPr>
        <p:txBody>
          <a:bodyPr/>
          <a:lstStyle/>
          <a:p>
            <a:r>
              <a:rPr lang="pt-BR" dirty="0"/>
              <a:t>Jaguara: benefícios anuais </a:t>
            </a:r>
            <a:r>
              <a:rPr lang="pt-BR" sz="3600" dirty="0"/>
              <a:t>de rampa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3"/>
          </p:nvPr>
        </p:nvSpPr>
        <p:spPr>
          <a:xfrm>
            <a:off x="124043" y="3968553"/>
            <a:ext cx="11917734" cy="205864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valoração deste serviço, baseada na disponibilidade de rampa, busca quantificar os benefícios </a:t>
            </a:r>
            <a:r>
              <a:rPr lang="pt-BR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sistêmicos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tais serviços.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caso de Jaguara, há benefícios potenciais significativos desse serviço, no período de 2019 a 2022.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contraste com o serviço de modulação/sazonalização, os benefícios totais anuais do serviço de rampa apresentam sempre valores positivos.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BF448D-BF0D-34A6-281D-4B652750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719258"/>
            <a:ext cx="10800000" cy="17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76" y="180644"/>
            <a:ext cx="12146923" cy="935776"/>
          </a:xfrm>
        </p:spPr>
        <p:txBody>
          <a:bodyPr/>
          <a:lstStyle/>
          <a:p>
            <a:r>
              <a:rPr lang="pt-BR" sz="3400" dirty="0"/>
              <a:t>Jaguara: geração e benefícios anuais de rampa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182EF5F-7CA2-9790-5F17-4E9D6710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679266"/>
            <a:ext cx="8640000" cy="41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6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6095999" y="1328738"/>
            <a:ext cx="0" cy="47577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1" y="3700463"/>
            <a:ext cx="12191999" cy="285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5"/>
          <p:cNvSpPr>
            <a:spLocks noGrp="1"/>
          </p:cNvSpPr>
          <p:nvPr>
            <p:ph idx="13"/>
          </p:nvPr>
        </p:nvSpPr>
        <p:spPr>
          <a:xfrm>
            <a:off x="3184998" y="1209460"/>
            <a:ext cx="960282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2019</a:t>
            </a:r>
            <a:endParaRPr lang="pt-BR" sz="1400" b="1" dirty="0"/>
          </a:p>
        </p:txBody>
      </p:sp>
      <p:sp>
        <p:nvSpPr>
          <p:cNvPr id="22" name="Espaço Reservado para Conteúdo 5"/>
          <p:cNvSpPr>
            <a:spLocks noGrp="1"/>
          </p:cNvSpPr>
          <p:nvPr>
            <p:ph idx="13"/>
          </p:nvPr>
        </p:nvSpPr>
        <p:spPr>
          <a:xfrm>
            <a:off x="3203857" y="3620673"/>
            <a:ext cx="863045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2021</a:t>
            </a:r>
            <a:endParaRPr lang="pt-BR" sz="1400" b="1" dirty="0"/>
          </a:p>
        </p:txBody>
      </p:sp>
      <p:sp>
        <p:nvSpPr>
          <p:cNvPr id="23" name="Espaço Reservado para Conteúdo 5"/>
          <p:cNvSpPr>
            <a:spLocks noGrp="1"/>
          </p:cNvSpPr>
          <p:nvPr>
            <p:ph idx="13"/>
          </p:nvPr>
        </p:nvSpPr>
        <p:spPr>
          <a:xfrm>
            <a:off x="9165703" y="1209460"/>
            <a:ext cx="960282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2020</a:t>
            </a:r>
            <a:endParaRPr lang="pt-BR" sz="1400" b="1" dirty="0"/>
          </a:p>
        </p:txBody>
      </p:sp>
      <p:sp>
        <p:nvSpPr>
          <p:cNvPr id="24" name="Espaço Reservado para Conteúdo 5"/>
          <p:cNvSpPr>
            <a:spLocks noGrp="1"/>
          </p:cNvSpPr>
          <p:nvPr>
            <p:ph idx="13"/>
          </p:nvPr>
        </p:nvSpPr>
        <p:spPr>
          <a:xfrm>
            <a:off x="9184562" y="3620673"/>
            <a:ext cx="995541" cy="55919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2022</a:t>
            </a:r>
            <a:endParaRPr lang="pt-BR" sz="14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8292822" y="6186249"/>
            <a:ext cx="389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Nota: Em vermelho, tem-se o perfil do CMO médio mensal.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27347CCC-50F7-65A2-F4D3-75412EC4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3" y="4122676"/>
            <a:ext cx="4320000" cy="1944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241D22E-992B-EA73-1E7C-AEB9C84E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33" y="1672326"/>
            <a:ext cx="4320000" cy="19440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C9E7B657-22EF-405A-6259-C1F161D8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774" y="1672326"/>
            <a:ext cx="4320000" cy="19440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1C3C0B3B-3762-0626-2E8E-FB80AA8A4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774" y="3985464"/>
            <a:ext cx="4320000" cy="1944000"/>
          </a:xfrm>
          <a:prstGeom prst="rect">
            <a:avLst/>
          </a:prstGeom>
        </p:spPr>
      </p:pic>
      <p:graphicFrame>
        <p:nvGraphicFramePr>
          <p:cNvPr id="41" name="Tabela 40">
            <a:extLst>
              <a:ext uri="{FF2B5EF4-FFF2-40B4-BE49-F238E27FC236}">
                <a16:creationId xmlns:a16="http://schemas.microsoft.com/office/drawing/2014/main" id="{6709EF89-FAE0-B240-4AF2-456D7863C77E}"/>
              </a:ext>
            </a:extLst>
          </p:cNvPr>
          <p:cNvGraphicFramePr>
            <a:graphicFrameLocks noGrp="1"/>
          </p:cNvGraphicFramePr>
          <p:nvPr/>
        </p:nvGraphicFramePr>
        <p:xfrm>
          <a:off x="98380" y="1412774"/>
          <a:ext cx="1164151" cy="2281625"/>
        </p:xfrm>
        <a:graphic>
          <a:graphicData uri="http://schemas.openxmlformats.org/drawingml/2006/table">
            <a:tbl>
              <a:tblPr/>
              <a:tblGrid>
                <a:gridCol w="46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9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2" name="Tabela 41">
            <a:extLst>
              <a:ext uri="{FF2B5EF4-FFF2-40B4-BE49-F238E27FC236}">
                <a16:creationId xmlns:a16="http://schemas.microsoft.com/office/drawing/2014/main" id="{3B715E7E-0A23-DAF2-EB75-C75D15B5DF98}"/>
              </a:ext>
            </a:extLst>
          </p:cNvPr>
          <p:cNvGraphicFramePr>
            <a:graphicFrameLocks noGrp="1"/>
          </p:cNvGraphicFramePr>
          <p:nvPr/>
        </p:nvGraphicFramePr>
        <p:xfrm>
          <a:off x="6139544" y="1412775"/>
          <a:ext cx="1158723" cy="2282270"/>
        </p:xfrm>
        <a:graphic>
          <a:graphicData uri="http://schemas.openxmlformats.org/drawingml/2006/table">
            <a:tbl>
              <a:tblPr/>
              <a:tblGrid>
                <a:gridCol w="46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0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MWh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7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3" name="Tabela 42">
            <a:extLst>
              <a:ext uri="{FF2B5EF4-FFF2-40B4-BE49-F238E27FC236}">
                <a16:creationId xmlns:a16="http://schemas.microsoft.com/office/drawing/2014/main" id="{45E9C700-189E-0217-0B18-66286441BC9F}"/>
              </a:ext>
            </a:extLst>
          </p:cNvPr>
          <p:cNvGraphicFramePr>
            <a:graphicFrameLocks noGrp="1"/>
          </p:cNvGraphicFramePr>
          <p:nvPr/>
        </p:nvGraphicFramePr>
        <p:xfrm>
          <a:off x="80963" y="3847042"/>
          <a:ext cx="1248304" cy="2220845"/>
        </p:xfrm>
        <a:graphic>
          <a:graphicData uri="http://schemas.openxmlformats.org/drawingml/2006/table">
            <a:tbl>
              <a:tblPr/>
              <a:tblGrid>
                <a:gridCol w="4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5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8CE82124-5D3E-6484-5242-9198668149CC}"/>
              </a:ext>
            </a:extLst>
          </p:cNvPr>
          <p:cNvGraphicFramePr>
            <a:graphicFrameLocks noGrp="1"/>
          </p:cNvGraphicFramePr>
          <p:nvPr/>
        </p:nvGraphicFramePr>
        <p:xfrm>
          <a:off x="6168496" y="3813175"/>
          <a:ext cx="1129771" cy="2253501"/>
        </p:xfrm>
        <a:graphic>
          <a:graphicData uri="http://schemas.openxmlformats.org/drawingml/2006/table">
            <a:tbl>
              <a:tblPr/>
              <a:tblGrid>
                <a:gridCol w="45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2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CMO - média mensal [R$/MWh]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Abr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9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124FF370-06CB-0876-013B-514C781A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0" y="180975"/>
            <a:ext cx="12093620" cy="935038"/>
          </a:xfrm>
        </p:spPr>
        <p:txBody>
          <a:bodyPr/>
          <a:lstStyle/>
          <a:p>
            <a:r>
              <a:rPr lang="pt-BR" sz="3200" dirty="0"/>
              <a:t>S.Santiago: benefícios mensais de rampa</a:t>
            </a:r>
          </a:p>
        </p:txBody>
      </p:sp>
    </p:spTree>
    <p:extLst>
      <p:ext uri="{BB962C8B-B14F-4D97-AF65-F5344CB8AC3E}">
        <p14:creationId xmlns:p14="http://schemas.microsoft.com/office/powerpoint/2010/main" val="174803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Objetivo e Escopo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/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/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/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/>
              <a:t>Dados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Resultados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/>
              <a:t>Modulação/sazonalização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/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/>
              <a:t>Discussão</a:t>
            </a:r>
            <a:endParaRPr sz="2400" b="1" dirty="0"/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329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1A557CCA-49B8-D149-B06A-5C26498438CC}"/>
              </a:ext>
            </a:extLst>
          </p:cNvPr>
          <p:cNvSpPr txBox="1">
            <a:spLocks/>
          </p:cNvSpPr>
          <p:nvPr/>
        </p:nvSpPr>
        <p:spPr>
          <a:xfrm>
            <a:off x="137133" y="4269000"/>
            <a:ext cx="11917734" cy="1154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 como em Jaguara, observam-se benefícios potenciais substanciais da oferta desse serviço também em Salto Santiago, no período 2019-2022. Em contraste com os benefícios de modulação/sazonalização, os benefícios de rampa são sempre positivos.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309B20-51EB-0038-FA9B-36B13D0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10" y="180975"/>
            <a:ext cx="11741358" cy="935038"/>
          </a:xfrm>
        </p:spPr>
        <p:txBody>
          <a:bodyPr/>
          <a:lstStyle/>
          <a:p>
            <a:r>
              <a:rPr lang="pt-BR" sz="3200" dirty="0"/>
              <a:t>S.Santiago: benefícios anuais de rampa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FF5ECC-5813-55A4-EFC3-7BE9278EC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2015352"/>
            <a:ext cx="10800000" cy="16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33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0309B20-51EB-0038-FA9B-36B13D0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10" y="180975"/>
            <a:ext cx="11741358" cy="935038"/>
          </a:xfrm>
        </p:spPr>
        <p:txBody>
          <a:bodyPr/>
          <a:lstStyle/>
          <a:p>
            <a:r>
              <a:rPr lang="pt-BR" sz="3000" dirty="0"/>
              <a:t>S.Santiago: geração e benefícios anuais de rampa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712AAD-BC7A-A4E2-FC77-F9559B50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672237"/>
            <a:ext cx="8640000" cy="41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4FFAD-7813-325F-1713-28589A1B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(2019)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A3BB3-1240-FFE1-8FB9-333E237F9BF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pt-BR" dirty="0"/>
              <a:t>Jaguara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A4DEB73-E48C-9DAF-7AA2-B7EC8943A26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pt-BR" dirty="0"/>
              <a:t>Salto Santiago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137EBA34-AA29-97EE-E107-2F23333B7CC5}"/>
              </a:ext>
            </a:extLst>
          </p:cNvPr>
          <p:cNvSpPr txBox="1">
            <a:spLocks/>
          </p:cNvSpPr>
          <p:nvPr/>
        </p:nvSpPr>
        <p:spPr>
          <a:xfrm>
            <a:off x="2579076" y="2470420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2019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D9CB4D59-9060-EB66-3FD0-A226984CFCB3}"/>
              </a:ext>
            </a:extLst>
          </p:cNvPr>
          <p:cNvSpPr txBox="1">
            <a:spLocks/>
          </p:cNvSpPr>
          <p:nvPr/>
        </p:nvSpPr>
        <p:spPr>
          <a:xfrm>
            <a:off x="8741859" y="2422671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2019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CD2C7-107B-EA97-718E-0C345F89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" y="2981868"/>
            <a:ext cx="5940000" cy="2673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01FC2B-6086-9CAC-080A-30F0635D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00" y="2967759"/>
            <a:ext cx="5940000" cy="26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0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5358956" y="1759130"/>
            <a:ext cx="1474089" cy="654204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2019</a:t>
            </a:r>
            <a:endParaRPr kumimoji="0" lang="pt-BR" sz="18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C68A6D-8D3E-0A9F-85E3-9A725FC3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57" y="2226782"/>
            <a:ext cx="6990588" cy="37978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5710ACD-5DBA-34F8-4A68-E5ADF69D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(2019)</a:t>
            </a:r>
          </a:p>
        </p:txBody>
      </p:sp>
    </p:spTree>
    <p:extLst>
      <p:ext uri="{BB962C8B-B14F-4D97-AF65-F5344CB8AC3E}">
        <p14:creationId xmlns:p14="http://schemas.microsoft.com/office/powerpoint/2010/main" val="11975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A3BB3-1240-FFE1-8FB9-333E237F9BF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pt-BR" dirty="0"/>
              <a:t>Jaguara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A4DEB73-E48C-9DAF-7AA2-B7EC8943A26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pt-BR" dirty="0"/>
              <a:t>Salto Santiago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2585658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2020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3264E7C1-8217-A0A9-CBDC-C94A72616FFF}"/>
              </a:ext>
            </a:extLst>
          </p:cNvPr>
          <p:cNvSpPr txBox="1">
            <a:spLocks/>
          </p:cNvSpPr>
          <p:nvPr/>
        </p:nvSpPr>
        <p:spPr>
          <a:xfrm>
            <a:off x="8681657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2020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7CCE79-F106-7050-76A4-50582068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9" y="3098075"/>
            <a:ext cx="5940000" cy="2673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20BE0EF-F028-90BF-F3C2-C653935F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8" y="3098075"/>
            <a:ext cx="5940000" cy="267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8C7A5DE-8542-623D-E5F0-66E2CC51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(2020)</a:t>
            </a:r>
          </a:p>
        </p:txBody>
      </p:sp>
    </p:spTree>
    <p:extLst>
      <p:ext uri="{BB962C8B-B14F-4D97-AF65-F5344CB8AC3E}">
        <p14:creationId xmlns:p14="http://schemas.microsoft.com/office/powerpoint/2010/main" val="3063303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5358956" y="1759130"/>
            <a:ext cx="1474089" cy="654204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2020</a:t>
            </a:r>
            <a:endParaRPr kumimoji="0" lang="pt-BR" sz="18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4363A7-2D80-BEF6-5C48-1771E70C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44" y="2271087"/>
            <a:ext cx="6992112" cy="379628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62945C-F247-0467-DE7C-A642F73E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(2020)</a:t>
            </a:r>
          </a:p>
        </p:txBody>
      </p:sp>
    </p:spTree>
    <p:extLst>
      <p:ext uri="{BB962C8B-B14F-4D97-AF65-F5344CB8AC3E}">
        <p14:creationId xmlns:p14="http://schemas.microsoft.com/office/powerpoint/2010/main" val="339345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A3BB3-1240-FFE1-8FB9-333E237F9BF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pt-BR" dirty="0"/>
              <a:t>Jaguara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A4DEB73-E48C-9DAF-7AA2-B7EC8943A26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pt-BR" dirty="0"/>
              <a:t>Salto Santiago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2645858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2021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3264E7C1-8217-A0A9-CBDC-C94A72616FFF}"/>
              </a:ext>
            </a:extLst>
          </p:cNvPr>
          <p:cNvSpPr txBox="1">
            <a:spLocks/>
          </p:cNvSpPr>
          <p:nvPr/>
        </p:nvSpPr>
        <p:spPr>
          <a:xfrm>
            <a:off x="8694764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2021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783526-17B3-C857-F613-8C3CD985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9" y="3016743"/>
            <a:ext cx="5940000" cy="2673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0CD503-1352-D0D5-48E8-407DE611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05" y="3016743"/>
            <a:ext cx="5940000" cy="2673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09D574D-052E-9B37-6EC8-EC51D413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(2021)</a:t>
            </a:r>
          </a:p>
        </p:txBody>
      </p:sp>
    </p:spTree>
    <p:extLst>
      <p:ext uri="{BB962C8B-B14F-4D97-AF65-F5344CB8AC3E}">
        <p14:creationId xmlns:p14="http://schemas.microsoft.com/office/powerpoint/2010/main" val="295749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5358956" y="1759130"/>
            <a:ext cx="1474089" cy="654204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</a:t>
            </a:r>
            <a:r>
              <a:rPr lang="pt-B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eiryo"/>
              </a:rPr>
              <a:t>1</a:t>
            </a:r>
            <a:endParaRPr kumimoji="0" lang="pt-BR" sz="18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4A9510-15A6-F933-2C6D-860A6671B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44" y="2191947"/>
            <a:ext cx="6992112" cy="379780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802B531B-1502-DDD1-E0EC-84294579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(2021)</a:t>
            </a:r>
          </a:p>
        </p:txBody>
      </p:sp>
    </p:spTree>
    <p:extLst>
      <p:ext uri="{BB962C8B-B14F-4D97-AF65-F5344CB8AC3E}">
        <p14:creationId xmlns:p14="http://schemas.microsoft.com/office/powerpoint/2010/main" val="425634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A3BB3-1240-FFE1-8FB9-333E237F9BF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pt-BR" dirty="0"/>
              <a:t>Jaguara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A4DEB73-E48C-9DAF-7AA2-B7EC8943A26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pt-BR" dirty="0"/>
              <a:t>Salto Santiago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2645858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Meiryo"/>
              </a:rPr>
              <a:t>2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3264E7C1-8217-A0A9-CBDC-C94A72616FFF}"/>
              </a:ext>
            </a:extLst>
          </p:cNvPr>
          <p:cNvSpPr txBox="1">
            <a:spLocks/>
          </p:cNvSpPr>
          <p:nvPr/>
        </p:nvSpPr>
        <p:spPr>
          <a:xfrm>
            <a:off x="8694764" y="2601626"/>
            <a:ext cx="960282" cy="55919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2022</a:t>
            </a:r>
            <a:endParaRPr kumimoji="0" lang="pt-BR" sz="14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F03E69-8BC2-315B-CBA0-A646AFD5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9" y="3016743"/>
            <a:ext cx="5940000" cy="2673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4C11E5-ABE0-AF35-71FB-2239721B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05" y="3016743"/>
            <a:ext cx="5940000" cy="2673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9B40930-17AC-22CF-4F41-DD3DD6C7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(2022)</a:t>
            </a:r>
          </a:p>
        </p:txBody>
      </p:sp>
    </p:spTree>
    <p:extLst>
      <p:ext uri="{BB962C8B-B14F-4D97-AF65-F5344CB8AC3E}">
        <p14:creationId xmlns:p14="http://schemas.microsoft.com/office/powerpoint/2010/main" val="299570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22B0A2-507B-BCA2-3587-85744498D322}"/>
              </a:ext>
            </a:extLst>
          </p:cNvPr>
          <p:cNvSpPr txBox="1">
            <a:spLocks/>
          </p:cNvSpPr>
          <p:nvPr/>
        </p:nvSpPr>
        <p:spPr>
          <a:xfrm>
            <a:off x="5358956" y="1759130"/>
            <a:ext cx="1474089" cy="654204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2022</a:t>
            </a:r>
            <a:endParaRPr kumimoji="0" lang="pt-BR" sz="18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C987D0-172C-2E8A-15BF-CE630297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44" y="2244198"/>
            <a:ext cx="6992112" cy="37978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F44DE56-E527-60F2-6B1E-3FF9222D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600" dirty="0"/>
              <a:t>Jaguara x S.Santiago: benefícios mensais de rampa (2022)</a:t>
            </a:r>
          </a:p>
        </p:txBody>
      </p:sp>
    </p:spTree>
    <p:extLst>
      <p:ext uri="{BB962C8B-B14F-4D97-AF65-F5344CB8AC3E}">
        <p14:creationId xmlns:p14="http://schemas.microsoft.com/office/powerpoint/2010/main" val="344185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1D954-CEC3-A24D-27B8-06F2F853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32" y="987912"/>
            <a:ext cx="10013709" cy="542714"/>
          </a:xfrm>
        </p:spPr>
        <p:txBody>
          <a:bodyPr>
            <a:normAutofit fontScale="90000"/>
          </a:bodyPr>
          <a:lstStyle/>
          <a:p>
            <a:r>
              <a:rPr lang="pt-BR" sz="4800" b="1" dirty="0">
                <a:solidFill>
                  <a:schemeClr val="tx1"/>
                </a:solidFill>
              </a:rPr>
              <a:t>Objetivo e Escopo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3FD591-E8DE-6787-4FB0-441DFD9280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9892-81FE-5E88-4EFC-28902FD56C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1641" y="1759226"/>
            <a:ext cx="10930690" cy="1016631"/>
          </a:xfrm>
        </p:spPr>
        <p:txBody>
          <a:bodyPr lIns="36000" tIns="36000" rIns="36000" bIns="3600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200" b="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Identificar e quantificar os benefícios sistêmicos,</a:t>
            </a:r>
            <a:r>
              <a:rPr lang="pt-BR" sz="2200" b="0" dirty="0">
                <a:solidFill>
                  <a:schemeClr val="tx1"/>
                </a:solidFill>
                <a:cs typeface="Times New Roman" panose="02020603050405020304" pitchFamily="18" charset="0"/>
              </a:rPr>
              <a:t> não reconhecidos ou inadequadamente remunerados no arcabouço regulatório vigente, relacionados aos serviços de rede prestados pelos</a:t>
            </a:r>
            <a:r>
              <a:rPr lang="pt-BR" sz="2200" dirty="0">
                <a:cs typeface="Times New Roman" panose="02020603050405020304" pitchFamily="18" charset="0"/>
              </a:rPr>
              <a:t> geradores, em especial os hidrelétricos, assim contribuindo p</a:t>
            </a:r>
            <a:r>
              <a:rPr lang="pt-BR" sz="2200" b="0" dirty="0">
                <a:solidFill>
                  <a:schemeClr val="tx1"/>
                </a:solidFill>
                <a:cs typeface="Times New Roman" panose="02020603050405020304" pitchFamily="18" charset="0"/>
              </a:rPr>
              <a:t>ara a confiabilidade do SIN</a:t>
            </a:r>
            <a:r>
              <a:rPr lang="pt-BR" sz="2200" b="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713FC36-CBB1-58EB-FFB0-A750C62FD585}"/>
              </a:ext>
            </a:extLst>
          </p:cNvPr>
          <p:cNvGrpSpPr/>
          <p:nvPr/>
        </p:nvGrpSpPr>
        <p:grpSpPr>
          <a:xfrm>
            <a:off x="2618593" y="2971736"/>
            <a:ext cx="7243702" cy="3507441"/>
            <a:chOff x="1045432" y="3078889"/>
            <a:chExt cx="7243702" cy="350744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2569E807-72EB-5CC6-A582-95889CBA76D4}"/>
                </a:ext>
              </a:extLst>
            </p:cNvPr>
            <p:cNvSpPr/>
            <p:nvPr/>
          </p:nvSpPr>
          <p:spPr>
            <a:xfrm>
              <a:off x="2961861" y="4890052"/>
              <a:ext cx="5300869" cy="1696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3BC0F4A4-1E1E-47B8-E70F-3DDDD54D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432" y="3078889"/>
              <a:ext cx="7243702" cy="345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75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7C1334-259D-EB3D-3BBE-D3318945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EF9944-A4F6-4C59-AEBD-678D6480B8EA}" type="slidenum">
              <a:rPr kumimoji="0" lang="pt-BR" sz="1600" b="1" i="0" u="none" strike="noStrike" kern="1200" cap="none" spc="15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600" b="1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9AFD435-E791-BB16-1B3E-C44FBB40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4" y="1342582"/>
            <a:ext cx="10607042" cy="41728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C10C8E-705D-B963-D620-DA63FEAF682E}"/>
              </a:ext>
            </a:extLst>
          </p:cNvPr>
          <p:cNvSpPr txBox="1"/>
          <p:nvPr/>
        </p:nvSpPr>
        <p:spPr>
          <a:xfrm>
            <a:off x="195943" y="5514751"/>
            <a:ext cx="11795760" cy="590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  <a:spcBef>
                <a:spcPts val="930"/>
              </a:spcBef>
              <a:defRPr/>
            </a:pPr>
            <a:r>
              <a:rPr kumimoji="0" lang="pt-BR" sz="1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Rampas ascendentes e descendentes </a:t>
            </a:r>
            <a:r>
              <a:rPr lang="pt-BR" sz="1200" spc="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em Jaguara e Salto Santiago </a:t>
            </a:r>
            <a:r>
              <a:rPr kumimoji="0" lang="pt-BR" sz="1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apresentam variação temporal praticamente simétrica, ao longo de todo o período analisado, o que contribui para reduzir a volatilidade dos benefícios totais </a:t>
            </a:r>
            <a:r>
              <a:rPr lang="pt-BR" sz="1200" spc="150" dirty="0">
                <a:solidFill>
                  <a:prstClr val="black">
                    <a:lumMod val="75000"/>
                    <a:lumOff val="25000"/>
                  </a:prstClr>
                </a:solidFill>
                <a:latin typeface="Meiryo"/>
              </a:rPr>
              <a:t>deste serviço.</a:t>
            </a:r>
            <a:endParaRPr kumimoji="0" lang="pt-BR" sz="1200" b="0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2F50F3D-F394-701B-70DF-21DD8DEC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52" y="1382435"/>
            <a:ext cx="6761050" cy="50601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C856CC7-7B49-9CA4-982F-E87E0719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44"/>
            <a:ext cx="12192000" cy="935776"/>
          </a:xfrm>
        </p:spPr>
        <p:txBody>
          <a:bodyPr/>
          <a:lstStyle/>
          <a:p>
            <a:r>
              <a:rPr lang="pt-BR" sz="2400" dirty="0"/>
              <a:t>Jaguara x S.Santiago: benefícios mensais de rampa (2019-22)</a:t>
            </a:r>
          </a:p>
        </p:txBody>
      </p:sp>
    </p:spTree>
    <p:extLst>
      <p:ext uri="{BB962C8B-B14F-4D97-AF65-F5344CB8AC3E}">
        <p14:creationId xmlns:p14="http://schemas.microsoft.com/office/powerpoint/2010/main" val="222802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dirty="0"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Dados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</a:rPr>
              <a:t>Resultados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</a:rPr>
              <a:t>Modulação/sazonalização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</a:rPr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Conclusões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9741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42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2B5818-C5D9-F639-1E58-A6C2F85E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9" y="1332411"/>
            <a:ext cx="12152808" cy="4820195"/>
          </a:xfrm>
        </p:spPr>
        <p:txBody>
          <a:bodyPr/>
          <a:lstStyle/>
          <a:p>
            <a:r>
              <a:rPr lang="pt-BR" dirty="0"/>
              <a:t>Validação da Metodologia via Estudos de Caso</a:t>
            </a:r>
          </a:p>
          <a:p>
            <a:pPr lvl="2"/>
            <a:r>
              <a:rPr lang="pt-BR" dirty="0"/>
              <a:t>Mostram a consistência das metodologias de valoração técnico-econômica dos serviços de flexibilidade</a:t>
            </a:r>
          </a:p>
          <a:p>
            <a:pPr lvl="2"/>
            <a:r>
              <a:rPr lang="pt-BR" dirty="0"/>
              <a:t>Indicam a existência de relevantes benefícios sistêmicos desses serviços</a:t>
            </a:r>
          </a:p>
          <a:p>
            <a:r>
              <a:rPr lang="pt-BR" dirty="0"/>
              <a:t>Serviços de Modulação/Sazonalização</a:t>
            </a:r>
          </a:p>
          <a:p>
            <a:pPr marL="324000" lvl="2" indent="-324000"/>
            <a:r>
              <a:rPr lang="pt-BR" dirty="0"/>
              <a:t>Contribuição mais significativa para balanceamento do sistema em condições hidrológicas críticas (2021)</a:t>
            </a:r>
          </a:p>
          <a:p>
            <a:pPr marL="324000" lvl="2" indent="-324000"/>
            <a:r>
              <a:rPr lang="pt-BR" dirty="0"/>
              <a:t>Apresenta um caráter anticíclico, complementar aos benefícios do serviço de geração</a:t>
            </a:r>
          </a:p>
          <a:p>
            <a:r>
              <a:rPr lang="pt-BR" dirty="0"/>
              <a:t> Serviços de Rampa</a:t>
            </a:r>
          </a:p>
          <a:p>
            <a:pPr lvl="2"/>
            <a:r>
              <a:rPr lang="pt-BR" dirty="0"/>
              <a:t>Benefícios sistêmicos significativos em todos os anos do histórico analisados nos estudos de caso</a:t>
            </a:r>
          </a:p>
          <a:p>
            <a:pPr lvl="2"/>
            <a:r>
              <a:rPr lang="pt-BR" dirty="0"/>
              <a:t>Variação temporal praticamente simétrica de rampas ascendentes e descendentes</a:t>
            </a:r>
          </a:p>
          <a:p>
            <a:pPr lvl="2"/>
            <a:r>
              <a:rPr lang="pt-BR" dirty="0"/>
              <a:t>Contribui para reduzir volatilidade dos benefícios desses serviços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441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43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2B5818-C5D9-F639-1E58-A6C2F85E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9" y="1332411"/>
            <a:ext cx="12152808" cy="4820195"/>
          </a:xfrm>
        </p:spPr>
        <p:txBody>
          <a:bodyPr/>
          <a:lstStyle/>
          <a:p>
            <a:r>
              <a:rPr lang="pt-BR" dirty="0"/>
              <a:t>Estudos de Caso: Aplicação da Metodologia</a:t>
            </a:r>
          </a:p>
          <a:p>
            <a:pPr lvl="2"/>
            <a:r>
              <a:rPr lang="pt-BR" dirty="0"/>
              <a:t>Seleção de UHEs e períodos relevantes para cada UHE</a:t>
            </a:r>
          </a:p>
          <a:p>
            <a:pPr lvl="2"/>
            <a:r>
              <a:rPr lang="pt-BR" dirty="0"/>
              <a:t>Identificar serviços relevantes para UHEs candidatas</a:t>
            </a:r>
          </a:p>
          <a:p>
            <a:r>
              <a:rPr lang="pt-BR" dirty="0"/>
              <a:t>Avaliar ganhos potenciais</a:t>
            </a:r>
          </a:p>
          <a:p>
            <a:pPr lvl="2"/>
            <a:r>
              <a:rPr lang="pt-BR" dirty="0"/>
              <a:t>Repotenciação/modernização: UHEs Salto Santiago e Jaguara</a:t>
            </a:r>
          </a:p>
          <a:p>
            <a:pPr lvl="2"/>
            <a:r>
              <a:rPr lang="pt-BR" dirty="0"/>
              <a:t>Relaxamento de restrições operacionais: outras UHEs</a:t>
            </a:r>
          </a:p>
          <a:p>
            <a:r>
              <a:rPr lang="pt-BR" dirty="0"/>
              <a:t>Avaliar métricas alternativas</a:t>
            </a:r>
          </a:p>
          <a:p>
            <a:pPr lvl="2"/>
            <a:r>
              <a:rPr lang="pt-BR" dirty="0"/>
              <a:t>PLD-PLDx</a:t>
            </a:r>
          </a:p>
          <a:p>
            <a:pPr lvl="2"/>
            <a:r>
              <a:rPr lang="pt-BR" dirty="0"/>
              <a:t>CMO-VA</a:t>
            </a:r>
          </a:p>
          <a:p>
            <a:pPr lvl="2"/>
            <a:r>
              <a:rPr lang="pt-BR" dirty="0"/>
              <a:t>Variáveis duais (π´s)</a:t>
            </a:r>
          </a:p>
        </p:txBody>
      </p:sp>
    </p:spTree>
    <p:extLst>
      <p:ext uri="{BB962C8B-B14F-4D97-AF65-F5344CB8AC3E}">
        <p14:creationId xmlns:p14="http://schemas.microsoft.com/office/powerpoint/2010/main" val="1097926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F0B8AC-5A63-A781-1101-222D478C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3400">
                <a:solidFill>
                  <a:srgbClr val="FFFFFF"/>
                </a:solidFill>
              </a:rPr>
              <a:t>Metodologia de Cálculo de Indicadores de Flexibilidade: Etapa 2 - 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BF7F16-EFA8-09FC-2B8E-666D100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7" y="1590741"/>
            <a:ext cx="10842172" cy="5201945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Prognóstico e aplicação da metodologia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histórico + resultados (DESSEM)</a:t>
            </a:r>
          </a:p>
          <a:p>
            <a:pPr>
              <a:spcBef>
                <a:spcPts val="600"/>
              </a:spcBef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dados (ONS + ENGIE)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do SIN: expansão realizada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Características de UHEs: informadas e </a:t>
            </a:r>
            <a:r>
              <a:rPr lang="pt-BR" sz="2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what-ifs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Curva de carga: evolução realizada no histórico</a:t>
            </a:r>
          </a:p>
          <a:p>
            <a:pPr>
              <a:spcBef>
                <a:spcPts val="600"/>
              </a:spcBef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Estudos de caso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UHEs selecionadas: Salto Santiago e Jaguara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Avaliar ganhos potenciais:</a:t>
            </a:r>
          </a:p>
          <a:p>
            <a:pPr marL="922950" lvl="6" indent="-285750"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Repotenciação e/ou modernização</a:t>
            </a:r>
          </a:p>
          <a:p>
            <a:pPr marL="922950" lvl="6" indent="-285750">
              <a:spcBef>
                <a:spcPts val="600"/>
              </a:spcBef>
            </a:pP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Relaxamento de restrições conjunturais</a:t>
            </a:r>
          </a:p>
          <a:p>
            <a:pPr>
              <a:spcBef>
                <a:spcPts val="600"/>
              </a:spcBef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Critérios para valorar benefícios: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CMOh por subsistema (R$/MWh)</a:t>
            </a:r>
          </a:p>
          <a:p>
            <a:pPr lvl="1"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Contabilização: valores realizados + calculados (DESSEM)</a:t>
            </a:r>
          </a:p>
        </p:txBody>
      </p:sp>
    </p:spTree>
    <p:extLst>
      <p:ext uri="{BB962C8B-B14F-4D97-AF65-F5344CB8AC3E}">
        <p14:creationId xmlns:p14="http://schemas.microsoft.com/office/powerpoint/2010/main" val="1806842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F0B8AC-5A63-A781-1101-222D478C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3400" dirty="0">
                <a:solidFill>
                  <a:srgbClr val="FFFFFF"/>
                </a:solidFill>
              </a:rPr>
              <a:t>Metodologia de Cálculo de Indicadores de Flexibilidade: Etapa 2 - 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BF7F16-EFA8-09FC-2B8E-666D100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2744"/>
            <a:ext cx="10842172" cy="5169942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de configurações de interesse para cada UHE/serviço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base: configuração atual de cada UHE (ENGIE)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alternativo: configuração atual + repotenciação (1 ou 2 UGs)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</a:t>
            </a:r>
            <a:r>
              <a:rPr lang="pt-BR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what-if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relaxamento de restrições conjunturais (ENGIE)</a:t>
            </a:r>
          </a:p>
          <a:p>
            <a:pPr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de períodos relevantes para cada UHE/serviço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 dos benefícios econômicos (+/-): modulação/sazonalização e rampas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Outros indicadores: CMO, vertimento, </a:t>
            </a:r>
            <a:r>
              <a:rPr lang="pt-BR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constrained-off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eólico etc.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Referências: análise de eventos (</a:t>
            </a:r>
            <a:r>
              <a:rPr lang="pt-BR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séries temporais), análise de rampas</a:t>
            </a:r>
            <a:endParaRPr lang="pt-BR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Cálculo dos benefícios sistêmicos incrementais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Metodologias: propostas no Produto 6A e validadas no Produto 7A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Métricas de valoração: CMO</a:t>
            </a:r>
            <a:r>
              <a:rPr lang="pt-BR" sz="18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 subsistema (R$/MWh)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cálculo: DESSEM</a:t>
            </a:r>
          </a:p>
          <a:p>
            <a:pPr>
              <a:spcBef>
                <a:spcPts val="600"/>
              </a:spcBef>
            </a:pPr>
            <a:r>
              <a:rPr lang="pt-BR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de sensibilidade a métricas alternativas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PLD-PLD</a:t>
            </a:r>
            <a:r>
              <a:rPr lang="pt-BR" sz="18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histórico (CCEE)</a:t>
            </a:r>
            <a:endParaRPr lang="pt-BR" sz="180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CMO-VA: DESSEM</a:t>
            </a:r>
          </a:p>
          <a:p>
            <a:pPr lvl="1">
              <a:spcBef>
                <a:spcPts val="600"/>
              </a:spcBef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duais (π´s): DESSEM</a:t>
            </a:r>
          </a:p>
        </p:txBody>
      </p:sp>
    </p:spTree>
    <p:extLst>
      <p:ext uri="{BB962C8B-B14F-4D97-AF65-F5344CB8AC3E}">
        <p14:creationId xmlns:p14="http://schemas.microsoft.com/office/powerpoint/2010/main" val="238309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</a:rPr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</a:rPr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bg1">
                    <a:lumMod val="75000"/>
                  </a:schemeClr>
                </a:solidFill>
              </a:rPr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bg1">
                    <a:lumMod val="75000"/>
                  </a:schemeClr>
                </a:solidFill>
              </a:rPr>
              <a:t>Dados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Resultados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>
                <a:solidFill>
                  <a:schemeClr val="bg1">
                    <a:lumMod val="75000"/>
                  </a:schemeClr>
                </a:solidFill>
              </a:rPr>
              <a:t>Modulação/sazonalização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>
                <a:solidFill>
                  <a:schemeClr val="bg1">
                    <a:lumMod val="75000"/>
                  </a:schemeClr>
                </a:solidFill>
              </a:rPr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Discussão</a:t>
            </a:r>
            <a:endParaRPr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1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33331-F1F3-DFDD-FCB1-5CE2A2AA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8" y="1756673"/>
            <a:ext cx="4075612" cy="371666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400" dirty="0"/>
              <a:t>Metodologia de Cálculo de Indicadores de Flexibilidade: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 1 - Validação</a:t>
            </a:r>
            <a:br>
              <a:rPr lang="pt-BR" sz="2400" dirty="0"/>
            </a:br>
            <a:endParaRPr lang="pt-BR" sz="24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BF7F16-EFA8-09FC-2B8E-666D100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705113"/>
            <a:ext cx="6474163" cy="6152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Diagnóstico e validação da metodologia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histórico da operação (SIN e UHEs)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dados (ONS)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do SIN: expansão realizada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Características de UHEs: vigentes no histórico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Curva de carga: evolução realizada no histórico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Estudos de caso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UHEs selecionadas: Salto Santiago e Jaguara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Avaliar benefícios </a:t>
            </a:r>
            <a:r>
              <a:rPr lang="pt-BR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cada serviço em cada UHE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períodos relevantes para cada serviço/UHE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Critérios para valorar os benefícios: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CMO</a:t>
            </a:r>
            <a:r>
              <a:rPr lang="pt-BR" sz="16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(por subsistema)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Contabilização: valores realizados (R$/MWh)</a:t>
            </a:r>
          </a:p>
          <a:p>
            <a:pPr>
              <a:spcBef>
                <a:spcPts val="600"/>
              </a:spcBef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2B4753D-79C2-B11E-5818-D741A6E70606}"/>
              </a:ext>
            </a:extLst>
          </p:cNvPr>
          <p:cNvCxnSpPr/>
          <p:nvPr/>
        </p:nvCxnSpPr>
        <p:spPr>
          <a:xfrm>
            <a:off x="928063" y="711197"/>
            <a:ext cx="103358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4BF7F16-EFA8-09FC-2B8E-666D100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705113"/>
            <a:ext cx="6474163" cy="6152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Prognóstico e aplicação da metodologia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histórico + resultados (DESSEM)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dados (ONS)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do SIN: expansão realizada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Características de UHEs selecionadas: what-ifs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Curva de carga: evolução realizada no histórico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Estudos de caso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UHEs selecionadas: Salto Santiago e Jaguara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Avaliar ganhos potenciais:</a:t>
            </a:r>
          </a:p>
          <a:p>
            <a:pPr marL="465750" lvl="5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Repotenciação e/ou modernização</a:t>
            </a:r>
          </a:p>
          <a:p>
            <a:pPr marL="465750" lvl="5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Relaxamento de restrições conjunturais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Critérios para valorar os benefícios: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Referência: CMO</a:t>
            </a:r>
            <a:r>
              <a:rPr lang="pt-BR" sz="16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 subsistema (R$/MWh)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pt-B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Contabilização: valores realizados + calculados (DESSEM)</a:t>
            </a:r>
          </a:p>
          <a:p>
            <a:pPr>
              <a:spcBef>
                <a:spcPts val="600"/>
              </a:spcBef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2B4753D-79C2-B11E-5818-D741A6E70606}"/>
              </a:ext>
            </a:extLst>
          </p:cNvPr>
          <p:cNvCxnSpPr/>
          <p:nvPr/>
        </p:nvCxnSpPr>
        <p:spPr>
          <a:xfrm>
            <a:off x="928063" y="711197"/>
            <a:ext cx="103358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A3D7B115-60BF-5282-6D2D-3F3060E24D2C}"/>
              </a:ext>
            </a:extLst>
          </p:cNvPr>
          <p:cNvSpPr txBox="1">
            <a:spLocks/>
          </p:cNvSpPr>
          <p:nvPr/>
        </p:nvSpPr>
        <p:spPr>
          <a:xfrm>
            <a:off x="398418" y="1756673"/>
            <a:ext cx="4075612" cy="3716664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Metodologia de Cálculo de Indicadores de Flexibilidade: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 2 - Aplicação</a:t>
            </a:r>
            <a:br>
              <a:rPr lang="pt-BR" sz="2400" dirty="0"/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4018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pt-BR" sz="5400" dirty="0"/>
              <a:t>Sumário</a:t>
            </a:r>
            <a:endParaRPr dirty="0"/>
          </a:p>
        </p:txBody>
      </p:sp>
      <p:pic>
        <p:nvPicPr>
          <p:cNvPr id="416" name="Google Shape;416;p3" descr="Pessoas sentadas a mesa com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542" r="29541" b="-1"/>
          <a:stretch/>
        </p:blipFill>
        <p:spPr>
          <a:xfrm>
            <a:off x="1" y="10"/>
            <a:ext cx="46573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mbria"/>
              <a:buNone/>
            </a:pPr>
            <a:endParaRPr sz="18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Etapas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Diagnóstico e validação da metodologia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Prognóstico e aplicação da metodologia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Estudos de caso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Premissas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tx1"/>
                </a:solidFill>
              </a:rPr>
              <a:t>Dados de entrada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Resultados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>
                <a:solidFill>
                  <a:schemeClr val="bg1">
                    <a:lumMod val="75000"/>
                  </a:schemeClr>
                </a:solidFill>
              </a:rPr>
              <a:t>Modulação/sazonalização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1800" b="1" dirty="0">
                <a:solidFill>
                  <a:schemeClr val="bg1">
                    <a:lumMod val="75000"/>
                  </a:schemeClr>
                </a:solidFill>
              </a:rPr>
              <a:t>Rampas de potência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endParaRPr lang="pt-BR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>
                    <a:lumMod val="75000"/>
                  </a:schemeClr>
                </a:solidFill>
              </a:rPr>
              <a:t>Discussão</a:t>
            </a:r>
            <a:endParaRPr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9" name="Google Shape;419;p3"/>
          <p:cNvSpPr txBox="1">
            <a:spLocks noGrp="1"/>
          </p:cNvSpPr>
          <p:nvPr>
            <p:ph type="ftr" idx="11"/>
          </p:nvPr>
        </p:nvSpPr>
        <p:spPr>
          <a:xfrm>
            <a:off x="5297762" y="6190488"/>
            <a:ext cx="5675038" cy="5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</a:pPr>
            <a:r>
              <a:rPr lang="pt-BR"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Projeto P&amp;D PD-00403-0055-2022: Valoração dos Serviços de Usinas Hidroelétricas e Proposições Comerciais</a:t>
            </a:r>
            <a:endParaRPr sz="1200" b="0" i="0" u="none" strike="noStrike" cap="none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0" name="Google Shape;420;p3"/>
          <p:cNvSpPr txBox="1">
            <a:spLocks noGrp="1"/>
          </p:cNvSpPr>
          <p:nvPr>
            <p:ph type="sldNum" idx="12"/>
          </p:nvPr>
        </p:nvSpPr>
        <p:spPr>
          <a:xfrm>
            <a:off x="10052978" y="6356350"/>
            <a:ext cx="1300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79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Premissas e dados de entrada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358512"/>
            <a:ext cx="12192000" cy="104868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1800" u="sng" dirty="0"/>
              <a:t>Validação</a:t>
            </a:r>
            <a:r>
              <a:rPr lang="pt-BR" sz="1800" dirty="0"/>
              <a:t>: aplicação da metodologia de valoração de cada serviço de flexibilidade (modulação/sazonalização e rampa) para duas UHEs no período de 01.2019 - 12.2022.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800" u="sng" dirty="0"/>
              <a:t>Fonte de dados</a:t>
            </a:r>
            <a:r>
              <a:rPr lang="pt-BR" sz="1800" dirty="0"/>
              <a:t>: Portal </a:t>
            </a:r>
            <a:r>
              <a:rPr lang="pt-BR" sz="1800" dirty="0">
                <a:solidFill>
                  <a:srgbClr val="97A7B8"/>
                </a:solidFill>
                <a:hlinkClick r:id="rId2"/>
              </a:rPr>
              <a:t>Dados Abertos</a:t>
            </a:r>
            <a:r>
              <a:rPr lang="pt-BR" sz="1800" dirty="0"/>
              <a:t> do ONS.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pt-BR" smtClean="0"/>
              <a:t>9</a:t>
            </a:fld>
            <a:endParaRPr lang="pt-BR" dirty="0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187786"/>
              </p:ext>
            </p:extLst>
          </p:nvPr>
        </p:nvGraphicFramePr>
        <p:xfrm>
          <a:off x="501676" y="2621687"/>
          <a:ext cx="6125155" cy="1234710"/>
        </p:xfrm>
        <a:graphic>
          <a:graphicData uri="http://schemas.openxmlformats.org/drawingml/2006/table">
            <a:tbl>
              <a:tblPr/>
              <a:tblGrid>
                <a:gridCol w="1622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9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Período de análise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Discretização temporal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Discretização espacial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2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 hidrelétrica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01.2019 – 12.2022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Horária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MWh/h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92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 de carga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Horária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MWh/h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92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Semi-horária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R$/MWh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80743"/>
              </p:ext>
            </p:extLst>
          </p:nvPr>
        </p:nvGraphicFramePr>
        <p:xfrm>
          <a:off x="6811108" y="2621687"/>
          <a:ext cx="4879216" cy="2219325"/>
        </p:xfrm>
        <a:graphic>
          <a:graphicData uri="http://schemas.openxmlformats.org/drawingml/2006/table">
            <a:tbl>
              <a:tblPr/>
              <a:tblGrid>
                <a:gridCol w="1742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Hidrelétricas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Jaguara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Salto Santiago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Subsistema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SE/CO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1.420,0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 Mínima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MWh/h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160,3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199,6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600,2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225,4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628,2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3º quartil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298,7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1.142,6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Geração Máxima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405,5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1.419,5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6" y="3960893"/>
            <a:ext cx="6125155" cy="2148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30B845E-0E69-741D-E13A-8707E3042FDF}"/>
              </a:ext>
            </a:extLst>
          </p:cNvPr>
          <p:cNvSpPr txBox="1"/>
          <p:nvPr/>
        </p:nvSpPr>
        <p:spPr>
          <a:xfrm>
            <a:off x="6811108" y="5055499"/>
            <a:ext cx="51297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Compilação de dados e tratamento inicial: planilhas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Tratamento final e geração de indicadores de valor, elaboração de tabelas e figuras: R, Python e Excel</a:t>
            </a:r>
          </a:p>
        </p:txBody>
      </p:sp>
    </p:spTree>
    <p:extLst>
      <p:ext uri="{BB962C8B-B14F-4D97-AF65-F5344CB8AC3E}">
        <p14:creationId xmlns:p14="http://schemas.microsoft.com/office/powerpoint/2010/main" val="28548815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913.tgt.Office_50300878_TF56000440_Win32_OJ112196103" id="{9EB0A872-2078-4AC8-999E-D694AAFFF725}" vid="{BB5CC1A5-7AA7-43F2-BCB3-14DB1509D4EF}"/>
    </a:ext>
  </a:extLst>
</a:theme>
</file>

<file path=ppt/theme/theme2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oji">
    <a:dk1>
      <a:sysClr val="windowText" lastClr="000000"/>
    </a:dk1>
    <a:lt1>
      <a:sysClr val="window" lastClr="FFFFFF"/>
    </a:lt1>
    <a:dk2>
      <a:srgbClr val="595460"/>
    </a:dk2>
    <a:lt2>
      <a:srgbClr val="EBEDEB"/>
    </a:lt2>
    <a:accent1>
      <a:srgbClr val="97A7B8"/>
    </a:accent1>
    <a:accent2>
      <a:srgbClr val="A5B592"/>
    </a:accent2>
    <a:accent3>
      <a:srgbClr val="CED228"/>
    </a:accent3>
    <a:accent4>
      <a:srgbClr val="D1C499"/>
    </a:accent4>
    <a:accent5>
      <a:srgbClr val="BDB3B6"/>
    </a:accent5>
    <a:accent6>
      <a:srgbClr val="C5A98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Shoji">
    <a:dk1>
      <a:sysClr val="windowText" lastClr="000000"/>
    </a:dk1>
    <a:lt1>
      <a:sysClr val="window" lastClr="FFFFFF"/>
    </a:lt1>
    <a:dk2>
      <a:srgbClr val="595460"/>
    </a:dk2>
    <a:lt2>
      <a:srgbClr val="EBEDEB"/>
    </a:lt2>
    <a:accent1>
      <a:srgbClr val="97A7B8"/>
    </a:accent1>
    <a:accent2>
      <a:srgbClr val="A5B592"/>
    </a:accent2>
    <a:accent3>
      <a:srgbClr val="CED228"/>
    </a:accent3>
    <a:accent4>
      <a:srgbClr val="D1C499"/>
    </a:accent4>
    <a:accent5>
      <a:srgbClr val="BDB3B6"/>
    </a:accent5>
    <a:accent6>
      <a:srgbClr val="C5A98D"/>
    </a:accent6>
    <a:hlink>
      <a:srgbClr val="CC9900"/>
    </a:hlink>
    <a:folHlink>
      <a:srgbClr val="96A9A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D253771E1F37747AF903DA2EC588113" ma:contentTypeVersion="2" ma:contentTypeDescription="Crie um novo documento." ma:contentTypeScope="" ma:versionID="9981edc999adcd32553ea0660989e7f2">
  <xsd:schema xmlns:xsd="http://www.w3.org/2001/XMLSchema" xmlns:xs="http://www.w3.org/2001/XMLSchema" xmlns:p="http://schemas.microsoft.com/office/2006/metadata/properties" xmlns:ns2="fad2cd1f-6c72-4abb-8df4-c5ea1f88e82f" targetNamespace="http://schemas.microsoft.com/office/2006/metadata/properties" ma:root="true" ma:fieldsID="c428aac5a5f251c4bb6577ac28d36fec" ns2:_="">
    <xsd:import namespace="fad2cd1f-6c72-4abb-8df4-c5ea1f88e8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2cd1f-6c72-4abb-8df4-c5ea1f88e8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FEFCD3-1071-44B7-B9D2-1F45C55306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d2cd1f-6c72-4abb-8df4-c5ea1f88e8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F9B764-6365-43A2-B92A-B9C4DD6E9B23}">
  <ds:schemaRefs>
    <ds:schemaRef ds:uri="http://purl.org/dc/terms/"/>
    <ds:schemaRef ds:uri="http://schemas.microsoft.com/office/infopath/2007/PartnerControls"/>
    <ds:schemaRef ds:uri="http://purl.org/dc/dcmitype/"/>
    <ds:schemaRef ds:uri="fad2cd1f-6c72-4abb-8df4-c5ea1f88e82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Shoji</Template>
  <TotalTime>6230</TotalTime>
  <Words>3354</Words>
  <Application>Microsoft Office PowerPoint</Application>
  <PresentationFormat>Widescreen</PresentationFormat>
  <Paragraphs>1267</Paragraphs>
  <Slides>45</Slides>
  <Notes>9</Notes>
  <HiddenSlides>6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Meiryo</vt:lpstr>
      <vt:lpstr>Arial</vt:lpstr>
      <vt:lpstr>Calibri</vt:lpstr>
      <vt:lpstr>Calibri Light</vt:lpstr>
      <vt:lpstr>Cambria</vt:lpstr>
      <vt:lpstr>Corbel</vt:lpstr>
      <vt:lpstr>Courier New</vt:lpstr>
      <vt:lpstr>Verdana</vt:lpstr>
      <vt:lpstr>ShojiVTI</vt:lpstr>
      <vt:lpstr>Tema do Office</vt:lpstr>
      <vt:lpstr>1_Tema do Office</vt:lpstr>
      <vt:lpstr>Apresentação do PowerPoint</vt:lpstr>
      <vt:lpstr>Apresentação preliminar: resultados DA avaliação dos atributos de flexibilidade, atendimento de ponta e serviços ancilares</vt:lpstr>
      <vt:lpstr>Sumário</vt:lpstr>
      <vt:lpstr>Objetivo e Escopo</vt:lpstr>
      <vt:lpstr>Sumário</vt:lpstr>
      <vt:lpstr>Metodologia de Cálculo de Indicadores de Flexibilidade:  Etapa 1 - Validação </vt:lpstr>
      <vt:lpstr>Apresentação do PowerPoint</vt:lpstr>
      <vt:lpstr>Sumário</vt:lpstr>
      <vt:lpstr>Premissas e dados de entrada</vt:lpstr>
      <vt:lpstr>Premissas e dados de entrada</vt:lpstr>
      <vt:lpstr>Sumário</vt:lpstr>
      <vt:lpstr>Jaguara: geração anual (realizada x modulada)</vt:lpstr>
      <vt:lpstr>Jaguara: benefícios mensais de modulação/sazonalização</vt:lpstr>
      <vt:lpstr>Jaguara: benefícios anuais de modulação/sazonalização</vt:lpstr>
      <vt:lpstr>S.Santiago: geração anual (realizada x modulada)</vt:lpstr>
      <vt:lpstr>S. Santiago: benefícios mensais de modulação/sazonalização</vt:lpstr>
      <vt:lpstr>S.Santiago: benefícios anuais de modulação/sazonalização</vt:lpstr>
      <vt:lpstr>Jaguara x S.Santiago: geração (2021)</vt:lpstr>
      <vt:lpstr>Jaguara x S.Santiago: geração (2022)</vt:lpstr>
      <vt:lpstr>Jaguara x S.Santiago: benefícios mensais (2019)</vt:lpstr>
      <vt:lpstr>Jaguara x S.Santiago: benefícios mensais (2020)</vt:lpstr>
      <vt:lpstr>Jaguara x Salto Santiago: benefícios anuais  (2019-2022)</vt:lpstr>
      <vt:lpstr>Jaguara x Salto Santiago: benefícios anuais  (2019-2022)</vt:lpstr>
      <vt:lpstr>Sumário</vt:lpstr>
      <vt:lpstr>Metodologia, Premissas e Critérios adotados no cálculo de valor do serviço de rampa.</vt:lpstr>
      <vt:lpstr>Jaguara: benefícios mensais de rampa</vt:lpstr>
      <vt:lpstr>Jaguara: benefícios anuais de rampa</vt:lpstr>
      <vt:lpstr>Jaguara: geração e benefícios anuais de rampa</vt:lpstr>
      <vt:lpstr>S.Santiago: benefícios mensais de rampa</vt:lpstr>
      <vt:lpstr>S.Santiago: benefícios anuais de rampa</vt:lpstr>
      <vt:lpstr>S.Santiago: geração e benefícios anuais de rampa</vt:lpstr>
      <vt:lpstr>Jaguara x S.Santiago: benefícios mensais de rampa (2019)</vt:lpstr>
      <vt:lpstr>Jaguara x S.Santiago: benefícios mensais de rampa (2019)</vt:lpstr>
      <vt:lpstr>Jaguara x S.Santiago: benefícios mensais de rampa (2020)</vt:lpstr>
      <vt:lpstr>Jaguara x S.Santiago: benefícios mensais de rampa (2020)</vt:lpstr>
      <vt:lpstr>Jaguara x S.Santiago: benefícios mensais de rampa (2021)</vt:lpstr>
      <vt:lpstr>Jaguara x S.Santiago: benefícios mensais de rampa (2021)</vt:lpstr>
      <vt:lpstr>Jaguara x S.Santiago: benefícios mensais de rampa (2022)</vt:lpstr>
      <vt:lpstr>Jaguara x S.Santiago: benefícios mensais de rampa (2022)</vt:lpstr>
      <vt:lpstr>Jaguara x S.Santiago: benefícios mensais de rampa (2019-22)</vt:lpstr>
      <vt:lpstr>Sumário</vt:lpstr>
      <vt:lpstr>Considerações Finais</vt:lpstr>
      <vt:lpstr>Próximos Passos</vt:lpstr>
      <vt:lpstr>Metodologia de Cálculo de Indicadores de Flexibilidade: Etapa 2 - Aplicação</vt:lpstr>
      <vt:lpstr>Metodologia de Cálculo de Indicadores de Flexibilidade: Etapa 2 - Aplicação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Murilo Miranda</dc:creator>
  <cp:lastModifiedBy>Marciano Morozowski Filho</cp:lastModifiedBy>
  <cp:revision>242</cp:revision>
  <cp:lastPrinted>2023-11-02T21:24:40Z</cp:lastPrinted>
  <dcterms:created xsi:type="dcterms:W3CDTF">2023-01-04T15:23:52Z</dcterms:created>
  <dcterms:modified xsi:type="dcterms:W3CDTF">2023-11-28T21:23:59Z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0x0101008D253771E1F37747AF903DA2EC588113</vt:lpwstr>
  </property>
</Properties>
</file>